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7" r:id="rId2"/>
  </p:sldMasterIdLst>
  <p:notesMasterIdLst>
    <p:notesMasterId r:id="rId17"/>
  </p:notesMasterIdLst>
  <p:sldIdLst>
    <p:sldId id="271" r:id="rId3"/>
    <p:sldId id="258" r:id="rId4"/>
    <p:sldId id="289" r:id="rId5"/>
    <p:sldId id="259" r:id="rId6"/>
    <p:sldId id="265" r:id="rId7"/>
    <p:sldId id="266" r:id="rId8"/>
    <p:sldId id="267" r:id="rId9"/>
    <p:sldId id="277" r:id="rId10"/>
    <p:sldId id="278" r:id="rId11"/>
    <p:sldId id="279" r:id="rId12"/>
    <p:sldId id="282" r:id="rId13"/>
    <p:sldId id="287" r:id="rId14"/>
    <p:sldId id="288" r:id="rId15"/>
    <p:sldId id="281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aramond" panose="02020404030301010803" pitchFamily="18" charset="0"/>
      <p:regular r:id="rId22"/>
      <p:bold r:id="rId23"/>
      <p:italic r:id="rId24"/>
      <p:boldItalic r:id="rId25"/>
    </p:embeddedFont>
    <p:embeddedFont>
      <p:font typeface="Impact" panose="020B0806030902050204" pitchFamily="34" charset="0"/>
      <p:regular r:id="rId26"/>
    </p:embeddedFont>
    <p:embeddedFont>
      <p:font typeface="Lato" panose="020F0502020204030203" pitchFamily="34" charset="77"/>
      <p:regular r:id="rId27"/>
      <p:bold r:id="rId28"/>
      <p:italic r:id="rId29"/>
      <p:boldItalic r:id="rId30"/>
    </p:embeddedFont>
    <p:embeddedFont>
      <p:font typeface="Trebuchet MS" panose="020B070302020209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smine DeHart" initials="JD" lastIdx="1" clrIdx="0">
    <p:extLst>
      <p:ext uri="{19B8F6BF-5375-455C-9EA6-DF929625EA0E}">
        <p15:presenceInfo xmlns:p15="http://schemas.microsoft.com/office/powerpoint/2012/main" userId="807a8df72c50135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72F"/>
    <a:srgbClr val="82010D"/>
    <a:srgbClr val="B30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4430E1-E1A6-493A-B8A6-F790947EE8AC}">
  <a:tblStyle styleId="{404430E1-E1A6-493A-B8A6-F790947EE8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svg"/><Relationship Id="rId1" Type="http://schemas.openxmlformats.org/officeDocument/2006/relationships/image" Target="../media/image38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svg"/><Relationship Id="rId1" Type="http://schemas.openxmlformats.org/officeDocument/2006/relationships/image" Target="../media/image32.png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sv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svg"/><Relationship Id="rId1" Type="http://schemas.openxmlformats.org/officeDocument/2006/relationships/image" Target="../media/image38.png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4E9C5-A516-4D26-814F-4E470577F19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1FD8C350-F369-4E5E-A87D-ECC04ADC683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Create object detection model</a:t>
          </a:r>
        </a:p>
      </dgm:t>
    </dgm:pt>
    <dgm:pt modelId="{ACC7AE0C-0617-437D-896D-D09F6293E208}" type="parTrans" cxnId="{526908C0-1306-4FAD-A83F-263D726B27B2}">
      <dgm:prSet/>
      <dgm:spPr/>
      <dgm:t>
        <a:bodyPr/>
        <a:lstStyle/>
        <a:p>
          <a:endParaRPr lang="en-US"/>
        </a:p>
      </dgm:t>
    </dgm:pt>
    <dgm:pt modelId="{3645E0CE-02DA-4997-AE9A-53F1922A4980}" type="sibTrans" cxnId="{526908C0-1306-4FAD-A83F-263D726B27B2}">
      <dgm:prSet/>
      <dgm:spPr/>
      <dgm:t>
        <a:bodyPr/>
        <a:lstStyle/>
        <a:p>
          <a:endParaRPr lang="en-US"/>
        </a:p>
      </dgm:t>
    </dgm:pt>
    <dgm:pt modelId="{4061580B-23E9-4CF5-80B5-158DAED2CAE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Implement Redaction Techniques</a:t>
          </a:r>
        </a:p>
      </dgm:t>
    </dgm:pt>
    <dgm:pt modelId="{5DB1D2B5-DFE7-4C29-A44B-39275B93E39B}" type="parTrans" cxnId="{7C03456A-DB9B-4F32-B136-CC0F902213BD}">
      <dgm:prSet/>
      <dgm:spPr/>
      <dgm:t>
        <a:bodyPr/>
        <a:lstStyle/>
        <a:p>
          <a:endParaRPr lang="en-US"/>
        </a:p>
      </dgm:t>
    </dgm:pt>
    <dgm:pt modelId="{C381331D-A45F-4263-A806-A0B661A11E36}" type="sibTrans" cxnId="{7C03456A-DB9B-4F32-B136-CC0F902213BD}">
      <dgm:prSet/>
      <dgm:spPr/>
      <dgm:t>
        <a:bodyPr/>
        <a:lstStyle/>
        <a:p>
          <a:endParaRPr lang="en-US"/>
        </a:p>
      </dgm:t>
    </dgm:pt>
    <dgm:pt modelId="{055D9F7C-F706-44A2-97D0-1DD481514E4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Establish </a:t>
          </a:r>
          <a:r>
            <a:rPr lang="en-US" dirty="0" err="1"/>
            <a:t>ViperLib</a:t>
          </a:r>
          <a:endParaRPr lang="en-US" dirty="0"/>
        </a:p>
      </dgm:t>
    </dgm:pt>
    <dgm:pt modelId="{A89EBED1-D28B-4325-9CAB-73760A770589}" type="sibTrans" cxnId="{90562055-32EC-410A-8111-EE0E29929720}">
      <dgm:prSet/>
      <dgm:spPr/>
      <dgm:t>
        <a:bodyPr/>
        <a:lstStyle/>
        <a:p>
          <a:endParaRPr lang="en-US"/>
        </a:p>
      </dgm:t>
    </dgm:pt>
    <dgm:pt modelId="{AC554BBA-10FD-4A75-A4DC-F711F91D71E9}" type="parTrans" cxnId="{90562055-32EC-410A-8111-EE0E29929720}">
      <dgm:prSet/>
      <dgm:spPr/>
      <dgm:t>
        <a:bodyPr/>
        <a:lstStyle/>
        <a:p>
          <a:endParaRPr lang="en-US"/>
        </a:p>
      </dgm:t>
    </dgm:pt>
    <dgm:pt modelId="{2953E1E3-A1F3-4D07-BEAE-9B5DE6424B99}" type="pres">
      <dgm:prSet presAssocID="{FB64E9C5-A516-4D26-814F-4E470577F199}" presName="root" presStyleCnt="0">
        <dgm:presLayoutVars>
          <dgm:dir/>
          <dgm:resizeHandles val="exact"/>
        </dgm:presLayoutVars>
      </dgm:prSet>
      <dgm:spPr/>
    </dgm:pt>
    <dgm:pt modelId="{1A8D0327-E2AE-4BA7-8576-3E8A6520BD27}" type="pres">
      <dgm:prSet presAssocID="{1FD8C350-F369-4E5E-A87D-ECC04ADC683E}" presName="compNode" presStyleCnt="0"/>
      <dgm:spPr/>
    </dgm:pt>
    <dgm:pt modelId="{9135B35C-1270-43A3-96A1-B2B205497384}" type="pres">
      <dgm:prSet presAssocID="{1FD8C350-F369-4E5E-A87D-ECC04ADC683E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AE13D1A-B984-4B9D-9E0A-7A911D60B0B2}" type="pres">
      <dgm:prSet presAssocID="{1FD8C350-F369-4E5E-A87D-ECC04ADC683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cam with solid fill"/>
        </a:ext>
      </dgm:extLst>
    </dgm:pt>
    <dgm:pt modelId="{4D73F045-F1DC-4E24-BAB9-989371042973}" type="pres">
      <dgm:prSet presAssocID="{1FD8C350-F369-4E5E-A87D-ECC04ADC683E}" presName="spaceRect" presStyleCnt="0"/>
      <dgm:spPr/>
    </dgm:pt>
    <dgm:pt modelId="{234CD647-515E-4D10-B3C0-407A4FA9E5CB}" type="pres">
      <dgm:prSet presAssocID="{1FD8C350-F369-4E5E-A87D-ECC04ADC683E}" presName="textRect" presStyleLbl="revTx" presStyleIdx="0" presStyleCnt="3">
        <dgm:presLayoutVars>
          <dgm:chMax val="1"/>
          <dgm:chPref val="1"/>
        </dgm:presLayoutVars>
      </dgm:prSet>
      <dgm:spPr/>
    </dgm:pt>
    <dgm:pt modelId="{8DF4832F-CD52-4376-B9DE-3BBAD4C9B039}" type="pres">
      <dgm:prSet presAssocID="{3645E0CE-02DA-4997-AE9A-53F1922A4980}" presName="sibTrans" presStyleCnt="0"/>
      <dgm:spPr/>
    </dgm:pt>
    <dgm:pt modelId="{629C9C0B-D46F-4F92-B313-4E8763A52351}" type="pres">
      <dgm:prSet presAssocID="{4061580B-23E9-4CF5-80B5-158DAED2CAE4}" presName="compNode" presStyleCnt="0"/>
      <dgm:spPr/>
    </dgm:pt>
    <dgm:pt modelId="{B5D571DB-766D-45DD-A6BD-E5E5C2C00CC1}" type="pres">
      <dgm:prSet presAssocID="{4061580B-23E9-4CF5-80B5-158DAED2CAE4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CDE9D37-40A3-4BD5-85FD-372913B034D9}" type="pres">
      <dgm:prSet presAssocID="{4061580B-23E9-4CF5-80B5-158DAED2CAE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ngle gear"/>
        </a:ext>
      </dgm:extLst>
    </dgm:pt>
    <dgm:pt modelId="{FE79C147-B2AE-4E1F-9D50-9794911FCA50}" type="pres">
      <dgm:prSet presAssocID="{4061580B-23E9-4CF5-80B5-158DAED2CAE4}" presName="spaceRect" presStyleCnt="0"/>
      <dgm:spPr/>
    </dgm:pt>
    <dgm:pt modelId="{303527A5-3E22-4219-B347-370B9E57053F}" type="pres">
      <dgm:prSet presAssocID="{4061580B-23E9-4CF5-80B5-158DAED2CAE4}" presName="textRect" presStyleLbl="revTx" presStyleIdx="1" presStyleCnt="3" custScaleX="169108">
        <dgm:presLayoutVars>
          <dgm:chMax val="1"/>
          <dgm:chPref val="1"/>
        </dgm:presLayoutVars>
      </dgm:prSet>
      <dgm:spPr/>
    </dgm:pt>
    <dgm:pt modelId="{EA637AF2-3718-A54A-888B-5CDEA95CBB18}" type="pres">
      <dgm:prSet presAssocID="{C381331D-A45F-4263-A806-A0B661A11E36}" presName="sibTrans" presStyleCnt="0"/>
      <dgm:spPr/>
    </dgm:pt>
    <dgm:pt modelId="{0CB3DBA5-03B5-4E84-94EB-F6F715B8920C}" type="pres">
      <dgm:prSet presAssocID="{055D9F7C-F706-44A2-97D0-1DD481514E44}" presName="compNode" presStyleCnt="0"/>
      <dgm:spPr/>
    </dgm:pt>
    <dgm:pt modelId="{CF268C9E-3DBA-4D54-967C-9AF00C519BEE}" type="pres">
      <dgm:prSet presAssocID="{055D9F7C-F706-44A2-97D0-1DD481514E44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BC6B725-AD33-4AF8-932D-3B45D1F4357B}" type="pres">
      <dgm:prSet presAssocID="{055D9F7C-F706-44A2-97D0-1DD481514E4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7135947-F282-440F-A4CC-663C6AFBF08A}" type="pres">
      <dgm:prSet presAssocID="{055D9F7C-F706-44A2-97D0-1DD481514E44}" presName="spaceRect" presStyleCnt="0"/>
      <dgm:spPr/>
    </dgm:pt>
    <dgm:pt modelId="{DD182D95-0D7A-4A0A-901E-D38645924A6E}" type="pres">
      <dgm:prSet presAssocID="{055D9F7C-F706-44A2-97D0-1DD481514E4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0AC9C0B-7E21-41F3-9C9D-8E38B8CAFB6F}" type="presOf" srcId="{FB64E9C5-A516-4D26-814F-4E470577F199}" destId="{2953E1E3-A1F3-4D07-BEAE-9B5DE6424B99}" srcOrd="0" destOrd="0" presId="urn:microsoft.com/office/officeart/2018/5/layout/IconLeafLabelList"/>
    <dgm:cxn modelId="{799B702D-ADB3-8E4C-B0CA-548BD38E6C70}" type="presOf" srcId="{055D9F7C-F706-44A2-97D0-1DD481514E44}" destId="{DD182D95-0D7A-4A0A-901E-D38645924A6E}" srcOrd="0" destOrd="0" presId="urn:microsoft.com/office/officeart/2018/5/layout/IconLeafLabelList"/>
    <dgm:cxn modelId="{90562055-32EC-410A-8111-EE0E29929720}" srcId="{FB64E9C5-A516-4D26-814F-4E470577F199}" destId="{055D9F7C-F706-44A2-97D0-1DD481514E44}" srcOrd="2" destOrd="0" parTransId="{AC554BBA-10FD-4A75-A4DC-F711F91D71E9}" sibTransId="{A89EBED1-D28B-4325-9CAB-73760A770589}"/>
    <dgm:cxn modelId="{7C03456A-DB9B-4F32-B136-CC0F902213BD}" srcId="{FB64E9C5-A516-4D26-814F-4E470577F199}" destId="{4061580B-23E9-4CF5-80B5-158DAED2CAE4}" srcOrd="1" destOrd="0" parTransId="{5DB1D2B5-DFE7-4C29-A44B-39275B93E39B}" sibTransId="{C381331D-A45F-4263-A806-A0B661A11E36}"/>
    <dgm:cxn modelId="{526908C0-1306-4FAD-A83F-263D726B27B2}" srcId="{FB64E9C5-A516-4D26-814F-4E470577F199}" destId="{1FD8C350-F369-4E5E-A87D-ECC04ADC683E}" srcOrd="0" destOrd="0" parTransId="{ACC7AE0C-0617-437D-896D-D09F6293E208}" sibTransId="{3645E0CE-02DA-4997-AE9A-53F1922A4980}"/>
    <dgm:cxn modelId="{8131F3D0-67BA-3144-9113-93A670671675}" type="presOf" srcId="{4061580B-23E9-4CF5-80B5-158DAED2CAE4}" destId="{303527A5-3E22-4219-B347-370B9E57053F}" srcOrd="0" destOrd="0" presId="urn:microsoft.com/office/officeart/2018/5/layout/IconLeafLabelList"/>
    <dgm:cxn modelId="{7B3EBDE5-1107-6743-A5CA-72C20AC992AD}" type="presOf" srcId="{1FD8C350-F369-4E5E-A87D-ECC04ADC683E}" destId="{234CD647-515E-4D10-B3C0-407A4FA9E5CB}" srcOrd="0" destOrd="0" presId="urn:microsoft.com/office/officeart/2018/5/layout/IconLeafLabelList"/>
    <dgm:cxn modelId="{E22E4F16-4902-8845-899B-FD9804AE20E1}" type="presParOf" srcId="{2953E1E3-A1F3-4D07-BEAE-9B5DE6424B99}" destId="{1A8D0327-E2AE-4BA7-8576-3E8A6520BD27}" srcOrd="0" destOrd="0" presId="urn:microsoft.com/office/officeart/2018/5/layout/IconLeafLabelList"/>
    <dgm:cxn modelId="{05CB6680-64E5-A94A-BEF6-50D7DA0B7002}" type="presParOf" srcId="{1A8D0327-E2AE-4BA7-8576-3E8A6520BD27}" destId="{9135B35C-1270-43A3-96A1-B2B205497384}" srcOrd="0" destOrd="0" presId="urn:microsoft.com/office/officeart/2018/5/layout/IconLeafLabelList"/>
    <dgm:cxn modelId="{D5024DA8-56FF-9D4B-8AD8-9BA9E3375BED}" type="presParOf" srcId="{1A8D0327-E2AE-4BA7-8576-3E8A6520BD27}" destId="{BAE13D1A-B984-4B9D-9E0A-7A911D60B0B2}" srcOrd="1" destOrd="0" presId="urn:microsoft.com/office/officeart/2018/5/layout/IconLeafLabelList"/>
    <dgm:cxn modelId="{C2BA8155-2A26-7A41-952D-2FB83ABDD81E}" type="presParOf" srcId="{1A8D0327-E2AE-4BA7-8576-3E8A6520BD27}" destId="{4D73F045-F1DC-4E24-BAB9-989371042973}" srcOrd="2" destOrd="0" presId="urn:microsoft.com/office/officeart/2018/5/layout/IconLeafLabelList"/>
    <dgm:cxn modelId="{F633EF72-E3AC-3A4D-9CCE-BFCE8D7B4783}" type="presParOf" srcId="{1A8D0327-E2AE-4BA7-8576-3E8A6520BD27}" destId="{234CD647-515E-4D10-B3C0-407A4FA9E5CB}" srcOrd="3" destOrd="0" presId="urn:microsoft.com/office/officeart/2018/5/layout/IconLeafLabelList"/>
    <dgm:cxn modelId="{49FA9AEC-18AF-6B4B-B764-475C6501BCE9}" type="presParOf" srcId="{2953E1E3-A1F3-4D07-BEAE-9B5DE6424B99}" destId="{8DF4832F-CD52-4376-B9DE-3BBAD4C9B039}" srcOrd="1" destOrd="0" presId="urn:microsoft.com/office/officeart/2018/5/layout/IconLeafLabelList"/>
    <dgm:cxn modelId="{3E36E3E3-C305-FF48-9171-900D48FCD86D}" type="presParOf" srcId="{2953E1E3-A1F3-4D07-BEAE-9B5DE6424B99}" destId="{629C9C0B-D46F-4F92-B313-4E8763A52351}" srcOrd="2" destOrd="0" presId="urn:microsoft.com/office/officeart/2018/5/layout/IconLeafLabelList"/>
    <dgm:cxn modelId="{E211897B-3AE5-2E41-B785-0AB4B5FC7C7D}" type="presParOf" srcId="{629C9C0B-D46F-4F92-B313-4E8763A52351}" destId="{B5D571DB-766D-45DD-A6BD-E5E5C2C00CC1}" srcOrd="0" destOrd="0" presId="urn:microsoft.com/office/officeart/2018/5/layout/IconLeafLabelList"/>
    <dgm:cxn modelId="{FBB72177-8D4D-554F-A5EB-BA66AF641FA1}" type="presParOf" srcId="{629C9C0B-D46F-4F92-B313-4E8763A52351}" destId="{8CDE9D37-40A3-4BD5-85FD-372913B034D9}" srcOrd="1" destOrd="0" presId="urn:microsoft.com/office/officeart/2018/5/layout/IconLeafLabelList"/>
    <dgm:cxn modelId="{D593BF45-3FBA-F549-9725-42AB259E844D}" type="presParOf" srcId="{629C9C0B-D46F-4F92-B313-4E8763A52351}" destId="{FE79C147-B2AE-4E1F-9D50-9794911FCA50}" srcOrd="2" destOrd="0" presId="urn:microsoft.com/office/officeart/2018/5/layout/IconLeafLabelList"/>
    <dgm:cxn modelId="{D20D4E3C-62A5-5540-874F-24124DB6F6FD}" type="presParOf" srcId="{629C9C0B-D46F-4F92-B313-4E8763A52351}" destId="{303527A5-3E22-4219-B347-370B9E57053F}" srcOrd="3" destOrd="0" presId="urn:microsoft.com/office/officeart/2018/5/layout/IconLeafLabelList"/>
    <dgm:cxn modelId="{4D7A0A6B-0DD3-894B-994C-73F7AF562558}" type="presParOf" srcId="{2953E1E3-A1F3-4D07-BEAE-9B5DE6424B99}" destId="{EA637AF2-3718-A54A-888B-5CDEA95CBB18}" srcOrd="3" destOrd="0" presId="urn:microsoft.com/office/officeart/2018/5/layout/IconLeafLabelList"/>
    <dgm:cxn modelId="{9368CBA8-ABC3-804D-9DEC-E8A88103AE57}" type="presParOf" srcId="{2953E1E3-A1F3-4D07-BEAE-9B5DE6424B99}" destId="{0CB3DBA5-03B5-4E84-94EB-F6F715B8920C}" srcOrd="4" destOrd="0" presId="urn:microsoft.com/office/officeart/2018/5/layout/IconLeafLabelList"/>
    <dgm:cxn modelId="{38CFD73E-1490-8E47-A010-265829FA92EC}" type="presParOf" srcId="{0CB3DBA5-03B5-4E84-94EB-F6F715B8920C}" destId="{CF268C9E-3DBA-4D54-967C-9AF00C519BEE}" srcOrd="0" destOrd="0" presId="urn:microsoft.com/office/officeart/2018/5/layout/IconLeafLabelList"/>
    <dgm:cxn modelId="{0F9B179F-C6F0-0B45-8589-173573A06607}" type="presParOf" srcId="{0CB3DBA5-03B5-4E84-94EB-F6F715B8920C}" destId="{EBC6B725-AD33-4AF8-932D-3B45D1F4357B}" srcOrd="1" destOrd="0" presId="urn:microsoft.com/office/officeart/2018/5/layout/IconLeafLabelList"/>
    <dgm:cxn modelId="{72691180-0403-CF40-98B0-9534810E9472}" type="presParOf" srcId="{0CB3DBA5-03B5-4E84-94EB-F6F715B8920C}" destId="{87135947-F282-440F-A4CC-663C6AFBF08A}" srcOrd="2" destOrd="0" presId="urn:microsoft.com/office/officeart/2018/5/layout/IconLeafLabelList"/>
    <dgm:cxn modelId="{C07E5A5F-FAEE-1D4E-A89B-E1EFA7230F4E}" type="presParOf" srcId="{0CB3DBA5-03B5-4E84-94EB-F6F715B8920C}" destId="{DD182D95-0D7A-4A0A-901E-D38645924A6E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A797C4-46C6-3A40-8421-F81A3C274039}" type="doc">
      <dgm:prSet loTypeId="urn:microsoft.com/office/officeart/2008/layout/CaptionedPicture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B3189C-6E49-F948-875B-0774DFA5E770}">
      <dgm:prSet/>
      <dgm:spPr/>
      <dgm:t>
        <a:bodyPr/>
        <a:lstStyle/>
        <a:p>
          <a:r>
            <a:rPr lang="en-US" b="0" i="0" dirty="0"/>
            <a:t>Estimate likelihood an image can be uncovered after redaction</a:t>
          </a:r>
          <a:endParaRPr lang="en-US" dirty="0"/>
        </a:p>
      </dgm:t>
    </dgm:pt>
    <dgm:pt modelId="{40387F49-42D5-4B45-858C-28D78DA49F06}" type="parTrans" cxnId="{BC2FEB89-6AD0-C046-91A8-1D9CEF6DCB8E}">
      <dgm:prSet/>
      <dgm:spPr/>
      <dgm:t>
        <a:bodyPr/>
        <a:lstStyle/>
        <a:p>
          <a:endParaRPr lang="en-US"/>
        </a:p>
      </dgm:t>
    </dgm:pt>
    <dgm:pt modelId="{15E402DA-FF9D-AD47-B059-3DD5F4AC3B9A}" type="sibTrans" cxnId="{BC2FEB89-6AD0-C046-91A8-1D9CEF6DCB8E}">
      <dgm:prSet/>
      <dgm:spPr/>
      <dgm:t>
        <a:bodyPr/>
        <a:lstStyle/>
        <a:p>
          <a:endParaRPr lang="en-US"/>
        </a:p>
      </dgm:t>
    </dgm:pt>
    <dgm:pt modelId="{6687A65D-9595-7445-B6D5-74180488E585}">
      <dgm:prSet/>
      <dgm:spPr/>
      <dgm:t>
        <a:bodyPr/>
        <a:lstStyle/>
        <a:p>
          <a:r>
            <a:rPr lang="en-US" b="0" i="0"/>
            <a:t>How much the object is showing after redaction</a:t>
          </a:r>
          <a:endParaRPr lang="en-US"/>
        </a:p>
      </dgm:t>
    </dgm:pt>
    <dgm:pt modelId="{C93A7CB2-BCB2-2B45-A2FD-E9DA14EE03D8}" type="parTrans" cxnId="{4A7325BB-9B34-0046-AF52-C5DDD08596BA}">
      <dgm:prSet/>
      <dgm:spPr/>
      <dgm:t>
        <a:bodyPr/>
        <a:lstStyle/>
        <a:p>
          <a:endParaRPr lang="en-US"/>
        </a:p>
      </dgm:t>
    </dgm:pt>
    <dgm:pt modelId="{EDE4DC65-0688-DD44-B008-C5EF76B72709}" type="sibTrans" cxnId="{4A7325BB-9B34-0046-AF52-C5DDD08596BA}">
      <dgm:prSet/>
      <dgm:spPr/>
      <dgm:t>
        <a:bodyPr/>
        <a:lstStyle/>
        <a:p>
          <a:endParaRPr lang="en-US"/>
        </a:p>
      </dgm:t>
    </dgm:pt>
    <dgm:pt modelId="{BC8C1BC6-C0AB-8845-A01D-58EA838FAA04}">
      <dgm:prSet/>
      <dgm:spPr/>
      <dgm:t>
        <a:bodyPr/>
        <a:lstStyle/>
        <a:p>
          <a:r>
            <a:rPr lang="en-US" b="0" i="0"/>
            <a:t>Detect or count # of objects in an image</a:t>
          </a:r>
          <a:endParaRPr lang="en-US"/>
        </a:p>
      </dgm:t>
    </dgm:pt>
    <dgm:pt modelId="{E3728B50-E762-FB48-8B94-A05C9E95D509}" type="parTrans" cxnId="{27051C6B-368C-4340-8020-C1173CEDDF22}">
      <dgm:prSet/>
      <dgm:spPr/>
      <dgm:t>
        <a:bodyPr/>
        <a:lstStyle/>
        <a:p>
          <a:endParaRPr lang="en-US"/>
        </a:p>
      </dgm:t>
    </dgm:pt>
    <dgm:pt modelId="{70076086-8F7B-EB4D-BD4A-CF762C8E50F6}" type="sibTrans" cxnId="{27051C6B-368C-4340-8020-C1173CEDDF22}">
      <dgm:prSet/>
      <dgm:spPr/>
      <dgm:t>
        <a:bodyPr/>
        <a:lstStyle/>
        <a:p>
          <a:endParaRPr lang="en-US"/>
        </a:p>
      </dgm:t>
    </dgm:pt>
    <dgm:pt modelId="{041D2331-0FC9-BA45-8289-E81D9FF15818}">
      <dgm:prSet/>
      <dgm:spPr/>
      <dgm:t>
        <a:bodyPr/>
        <a:lstStyle/>
        <a:p>
          <a:r>
            <a:rPr lang="en-US" b="0" i="0"/>
            <a:t>Application design for mitigation techniques</a:t>
          </a:r>
          <a:endParaRPr lang="en-US"/>
        </a:p>
      </dgm:t>
    </dgm:pt>
    <dgm:pt modelId="{DF9F2D47-1CB6-A841-9D38-1035A24D4215}" type="parTrans" cxnId="{09BFA844-117D-304A-808F-F367028D1071}">
      <dgm:prSet/>
      <dgm:spPr/>
      <dgm:t>
        <a:bodyPr/>
        <a:lstStyle/>
        <a:p>
          <a:endParaRPr lang="en-US"/>
        </a:p>
      </dgm:t>
    </dgm:pt>
    <dgm:pt modelId="{75CF09AA-39F6-A34F-90F2-C328A5811B03}" type="sibTrans" cxnId="{09BFA844-117D-304A-808F-F367028D1071}">
      <dgm:prSet/>
      <dgm:spPr/>
      <dgm:t>
        <a:bodyPr/>
        <a:lstStyle/>
        <a:p>
          <a:endParaRPr lang="en-US"/>
        </a:p>
      </dgm:t>
    </dgm:pt>
    <dgm:pt modelId="{3998DB60-0BB5-274F-B732-D5681209CDD7}" type="pres">
      <dgm:prSet presAssocID="{8CA797C4-46C6-3A40-8421-F81A3C274039}" presName="Name0" presStyleCnt="0">
        <dgm:presLayoutVars>
          <dgm:chMax/>
          <dgm:chPref/>
          <dgm:dir/>
        </dgm:presLayoutVars>
      </dgm:prSet>
      <dgm:spPr/>
    </dgm:pt>
    <dgm:pt modelId="{E3BC1837-6668-B34D-BBC1-2D145D80C859}" type="pres">
      <dgm:prSet presAssocID="{7BB3189C-6E49-F948-875B-0774DFA5E770}" presName="composite" presStyleCnt="0">
        <dgm:presLayoutVars>
          <dgm:chMax val="1"/>
          <dgm:chPref val="1"/>
        </dgm:presLayoutVars>
      </dgm:prSet>
      <dgm:spPr/>
    </dgm:pt>
    <dgm:pt modelId="{6839C986-29E6-A044-92E6-A19D8A9CEE09}" type="pres">
      <dgm:prSet presAssocID="{7BB3189C-6E49-F948-875B-0774DFA5E770}" presName="Accent" presStyleLbl="trAlignAcc1" presStyleIdx="0" presStyleCnt="4">
        <dgm:presLayoutVars>
          <dgm:chMax val="0"/>
          <dgm:chPref val="0"/>
        </dgm:presLayoutVars>
      </dgm:prSet>
      <dgm:spPr/>
    </dgm:pt>
    <dgm:pt modelId="{B3253BD1-6546-B643-8175-8BD4BB260638}" type="pres">
      <dgm:prSet presAssocID="{7BB3189C-6E49-F948-875B-0774DFA5E770}" presName="Image" presStyleLbl="alignImgPlace1" presStyleIdx="0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30000" b="-30000"/>
          </a:stretch>
        </a:blipFill>
      </dgm:spPr>
      <dgm:extLst>
        <a:ext uri="{E40237B7-FDA0-4F09-8148-C483321AD2D9}">
          <dgm14:cNvPr xmlns:dgm14="http://schemas.microsoft.com/office/drawing/2010/diagram" id="0" name="" descr="Detective male with solid fill"/>
        </a:ext>
      </dgm:extLst>
    </dgm:pt>
    <dgm:pt modelId="{8895FF87-7C3A-BF4D-B724-206534B61108}" type="pres">
      <dgm:prSet presAssocID="{7BB3189C-6E49-F948-875B-0774DFA5E770}" presName="ChildComposite" presStyleCnt="0"/>
      <dgm:spPr/>
    </dgm:pt>
    <dgm:pt modelId="{9E6AA900-EE25-C947-BCF2-A9E8C4CB3FAC}" type="pres">
      <dgm:prSet presAssocID="{7BB3189C-6E49-F948-875B-0774DFA5E770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C0C13F9-988F-9743-B66A-14E821A5950E}" type="pres">
      <dgm:prSet presAssocID="{7BB3189C-6E49-F948-875B-0774DFA5E770}" presName="Parent" presStyleLbl="revTx" presStyleIdx="0" presStyleCnt="4">
        <dgm:presLayoutVars>
          <dgm:chMax val="1"/>
          <dgm:chPref val="0"/>
          <dgm:bulletEnabled val="1"/>
        </dgm:presLayoutVars>
      </dgm:prSet>
      <dgm:spPr/>
    </dgm:pt>
    <dgm:pt modelId="{3DA3CE62-0F0B-C948-B958-95C24DFC0C93}" type="pres">
      <dgm:prSet presAssocID="{15E402DA-FF9D-AD47-B059-3DD5F4AC3B9A}" presName="sibTrans" presStyleCnt="0"/>
      <dgm:spPr/>
    </dgm:pt>
    <dgm:pt modelId="{5B6F2697-47E4-2446-9E07-1CDC3111A782}" type="pres">
      <dgm:prSet presAssocID="{6687A65D-9595-7445-B6D5-74180488E585}" presName="composite" presStyleCnt="0">
        <dgm:presLayoutVars>
          <dgm:chMax val="1"/>
          <dgm:chPref val="1"/>
        </dgm:presLayoutVars>
      </dgm:prSet>
      <dgm:spPr/>
    </dgm:pt>
    <dgm:pt modelId="{4D4487F6-5036-FE40-9643-45894D724145}" type="pres">
      <dgm:prSet presAssocID="{6687A65D-9595-7445-B6D5-74180488E585}" presName="Accent" presStyleLbl="trAlignAcc1" presStyleIdx="1" presStyleCnt="4">
        <dgm:presLayoutVars>
          <dgm:chMax val="0"/>
          <dgm:chPref val="0"/>
        </dgm:presLayoutVars>
      </dgm:prSet>
      <dgm:spPr/>
    </dgm:pt>
    <dgm:pt modelId="{235FA7FF-ABE3-E349-A143-5992741C580A}" type="pres">
      <dgm:prSet presAssocID="{6687A65D-9595-7445-B6D5-74180488E585}" presName="Image" presStyleLbl="alignImgPlace1" presStyleIdx="1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9000" b="-9000"/>
          </a:stretch>
        </a:blipFill>
      </dgm:spPr>
      <dgm:extLst>
        <a:ext uri="{E40237B7-FDA0-4F09-8148-C483321AD2D9}">
          <dgm14:cNvPr xmlns:dgm14="http://schemas.microsoft.com/office/drawing/2010/diagram" id="0" name="" descr="Badge Question Mark with solid fill"/>
        </a:ext>
      </dgm:extLst>
    </dgm:pt>
    <dgm:pt modelId="{99952078-751B-9F40-9094-0F01DD59BFFC}" type="pres">
      <dgm:prSet presAssocID="{6687A65D-9595-7445-B6D5-74180488E585}" presName="ChildComposite" presStyleCnt="0"/>
      <dgm:spPr/>
    </dgm:pt>
    <dgm:pt modelId="{23E9D46E-3B2A-8841-A558-C079C0B9956E}" type="pres">
      <dgm:prSet presAssocID="{6687A65D-9595-7445-B6D5-74180488E585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17489FB-2F50-4442-881C-389A2FE58243}" type="pres">
      <dgm:prSet presAssocID="{6687A65D-9595-7445-B6D5-74180488E585}" presName="Parent" presStyleLbl="revTx" presStyleIdx="1" presStyleCnt="4">
        <dgm:presLayoutVars>
          <dgm:chMax val="1"/>
          <dgm:chPref val="0"/>
          <dgm:bulletEnabled val="1"/>
        </dgm:presLayoutVars>
      </dgm:prSet>
      <dgm:spPr/>
    </dgm:pt>
    <dgm:pt modelId="{15BFAC85-5A27-D149-B111-38D6AE2FE6FC}" type="pres">
      <dgm:prSet presAssocID="{EDE4DC65-0688-DD44-B008-C5EF76B72709}" presName="sibTrans" presStyleCnt="0"/>
      <dgm:spPr/>
    </dgm:pt>
    <dgm:pt modelId="{FD8751E6-532D-DC4E-ABF9-B42641A737BC}" type="pres">
      <dgm:prSet presAssocID="{BC8C1BC6-C0AB-8845-A01D-58EA838FAA04}" presName="composite" presStyleCnt="0">
        <dgm:presLayoutVars>
          <dgm:chMax val="1"/>
          <dgm:chPref val="1"/>
        </dgm:presLayoutVars>
      </dgm:prSet>
      <dgm:spPr/>
    </dgm:pt>
    <dgm:pt modelId="{CB900AB5-9553-B247-89D9-A6A408895B46}" type="pres">
      <dgm:prSet presAssocID="{BC8C1BC6-C0AB-8845-A01D-58EA838FAA04}" presName="Accent" presStyleLbl="trAlignAcc1" presStyleIdx="2" presStyleCnt="4">
        <dgm:presLayoutVars>
          <dgm:chMax val="0"/>
          <dgm:chPref val="0"/>
        </dgm:presLayoutVars>
      </dgm:prSet>
      <dgm:spPr/>
    </dgm:pt>
    <dgm:pt modelId="{311F575E-82EA-7042-A009-5E0205AE4412}" type="pres">
      <dgm:prSet presAssocID="{BC8C1BC6-C0AB-8845-A01D-58EA838FAA04}" presName="Image" presStyleLbl="alignImgPlace1" presStyleIdx="2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9000" b="-9000"/>
          </a:stretch>
        </a:blipFill>
      </dgm:spPr>
      <dgm:extLst>
        <a:ext uri="{E40237B7-FDA0-4F09-8148-C483321AD2D9}">
          <dgm14:cNvPr xmlns:dgm14="http://schemas.microsoft.com/office/drawing/2010/diagram" id="0" name="" descr="Search Inventory with solid fill"/>
        </a:ext>
      </dgm:extLst>
    </dgm:pt>
    <dgm:pt modelId="{44BAC123-4D2F-7746-BF58-1150264739F2}" type="pres">
      <dgm:prSet presAssocID="{BC8C1BC6-C0AB-8845-A01D-58EA838FAA04}" presName="ChildComposite" presStyleCnt="0"/>
      <dgm:spPr/>
    </dgm:pt>
    <dgm:pt modelId="{0F88037D-0D3F-1047-92DE-3D56BBFF8612}" type="pres">
      <dgm:prSet presAssocID="{BC8C1BC6-C0AB-8845-A01D-58EA838FAA04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D9476D0-F447-394E-B6C8-85EDA5F436BD}" type="pres">
      <dgm:prSet presAssocID="{BC8C1BC6-C0AB-8845-A01D-58EA838FAA04}" presName="Parent" presStyleLbl="revTx" presStyleIdx="2" presStyleCnt="4">
        <dgm:presLayoutVars>
          <dgm:chMax val="1"/>
          <dgm:chPref val="0"/>
          <dgm:bulletEnabled val="1"/>
        </dgm:presLayoutVars>
      </dgm:prSet>
      <dgm:spPr/>
    </dgm:pt>
    <dgm:pt modelId="{906564C7-B4A9-DC40-891E-CA78E20465DC}" type="pres">
      <dgm:prSet presAssocID="{70076086-8F7B-EB4D-BD4A-CF762C8E50F6}" presName="sibTrans" presStyleCnt="0"/>
      <dgm:spPr/>
    </dgm:pt>
    <dgm:pt modelId="{F41EBA3B-4D86-5C4C-98EA-A38A6421CAA1}" type="pres">
      <dgm:prSet presAssocID="{041D2331-0FC9-BA45-8289-E81D9FF15818}" presName="composite" presStyleCnt="0">
        <dgm:presLayoutVars>
          <dgm:chMax val="1"/>
          <dgm:chPref val="1"/>
        </dgm:presLayoutVars>
      </dgm:prSet>
      <dgm:spPr/>
    </dgm:pt>
    <dgm:pt modelId="{8BE4BCA0-690C-9D46-9467-57582C5204C1}" type="pres">
      <dgm:prSet presAssocID="{041D2331-0FC9-BA45-8289-E81D9FF15818}" presName="Accent" presStyleLbl="trAlignAcc1" presStyleIdx="3" presStyleCnt="4">
        <dgm:presLayoutVars>
          <dgm:chMax val="0"/>
          <dgm:chPref val="0"/>
        </dgm:presLayoutVars>
      </dgm:prSet>
      <dgm:spPr/>
    </dgm:pt>
    <dgm:pt modelId="{632237D9-9494-8245-B050-BD1E2B972C25}" type="pres">
      <dgm:prSet presAssocID="{041D2331-0FC9-BA45-8289-E81D9FF15818}" presName="Image" presStyleLbl="alignImgPlace1" presStyleIdx="3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9000" b="-9000"/>
          </a:stretch>
        </a:blipFill>
      </dgm:spPr>
      <dgm:extLst>
        <a:ext uri="{E40237B7-FDA0-4F09-8148-C483321AD2D9}">
          <dgm14:cNvPr xmlns:dgm14="http://schemas.microsoft.com/office/drawing/2010/diagram" id="0" name="" descr="Illustrator with solid fill"/>
        </a:ext>
      </dgm:extLst>
    </dgm:pt>
    <dgm:pt modelId="{1AB83C9A-6D46-B34E-B828-3A78AEBAA628}" type="pres">
      <dgm:prSet presAssocID="{041D2331-0FC9-BA45-8289-E81D9FF15818}" presName="ChildComposite" presStyleCnt="0"/>
      <dgm:spPr/>
    </dgm:pt>
    <dgm:pt modelId="{1A6B2A56-2501-B84F-9A00-714B5D4F7857}" type="pres">
      <dgm:prSet presAssocID="{041D2331-0FC9-BA45-8289-E81D9FF15818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8A1606B-9A26-AD4B-AA34-752377022444}" type="pres">
      <dgm:prSet presAssocID="{041D2331-0FC9-BA45-8289-E81D9FF15818}" presName="Parent" presStyleLbl="revTx" presStyleIdx="3" presStyleCnt="4">
        <dgm:presLayoutVars>
          <dgm:chMax val="1"/>
          <dgm:chPref val="0"/>
          <dgm:bulletEnabled val="1"/>
        </dgm:presLayoutVars>
      </dgm:prSet>
      <dgm:spPr/>
    </dgm:pt>
  </dgm:ptLst>
  <dgm:cxnLst>
    <dgm:cxn modelId="{E48E6743-DBCA-404F-8011-8CEE451ABC31}" type="presOf" srcId="{041D2331-0FC9-BA45-8289-E81D9FF15818}" destId="{A8A1606B-9A26-AD4B-AA34-752377022444}" srcOrd="0" destOrd="0" presId="urn:microsoft.com/office/officeart/2008/layout/CaptionedPictures"/>
    <dgm:cxn modelId="{09BFA844-117D-304A-808F-F367028D1071}" srcId="{8CA797C4-46C6-3A40-8421-F81A3C274039}" destId="{041D2331-0FC9-BA45-8289-E81D9FF15818}" srcOrd="3" destOrd="0" parTransId="{DF9F2D47-1CB6-A841-9D38-1035A24D4215}" sibTransId="{75CF09AA-39F6-A34F-90F2-C328A5811B03}"/>
    <dgm:cxn modelId="{1DC9DE51-4C5A-7240-9A2E-9B7EED55B8DB}" type="presOf" srcId="{8CA797C4-46C6-3A40-8421-F81A3C274039}" destId="{3998DB60-0BB5-274F-B732-D5681209CDD7}" srcOrd="0" destOrd="0" presId="urn:microsoft.com/office/officeart/2008/layout/CaptionedPictures"/>
    <dgm:cxn modelId="{4675755F-DF92-024E-9EB3-2890369A36E1}" type="presOf" srcId="{BC8C1BC6-C0AB-8845-A01D-58EA838FAA04}" destId="{3D9476D0-F447-394E-B6C8-85EDA5F436BD}" srcOrd="0" destOrd="0" presId="urn:microsoft.com/office/officeart/2008/layout/CaptionedPictures"/>
    <dgm:cxn modelId="{27051C6B-368C-4340-8020-C1173CEDDF22}" srcId="{8CA797C4-46C6-3A40-8421-F81A3C274039}" destId="{BC8C1BC6-C0AB-8845-A01D-58EA838FAA04}" srcOrd="2" destOrd="0" parTransId="{E3728B50-E762-FB48-8B94-A05C9E95D509}" sibTransId="{70076086-8F7B-EB4D-BD4A-CF762C8E50F6}"/>
    <dgm:cxn modelId="{BB2F366C-BE9A-324D-A4B1-DBCCAE4C15D2}" type="presOf" srcId="{7BB3189C-6E49-F948-875B-0774DFA5E770}" destId="{1C0C13F9-988F-9743-B66A-14E821A5950E}" srcOrd="0" destOrd="0" presId="urn:microsoft.com/office/officeart/2008/layout/CaptionedPictures"/>
    <dgm:cxn modelId="{0A9A7583-A48D-7C46-99CB-1F8BC73EBEA2}" type="presOf" srcId="{6687A65D-9595-7445-B6D5-74180488E585}" destId="{B17489FB-2F50-4442-881C-389A2FE58243}" srcOrd="0" destOrd="0" presId="urn:microsoft.com/office/officeart/2008/layout/CaptionedPictures"/>
    <dgm:cxn modelId="{BC2FEB89-6AD0-C046-91A8-1D9CEF6DCB8E}" srcId="{8CA797C4-46C6-3A40-8421-F81A3C274039}" destId="{7BB3189C-6E49-F948-875B-0774DFA5E770}" srcOrd="0" destOrd="0" parTransId="{40387F49-42D5-4B45-858C-28D78DA49F06}" sibTransId="{15E402DA-FF9D-AD47-B059-3DD5F4AC3B9A}"/>
    <dgm:cxn modelId="{4A7325BB-9B34-0046-AF52-C5DDD08596BA}" srcId="{8CA797C4-46C6-3A40-8421-F81A3C274039}" destId="{6687A65D-9595-7445-B6D5-74180488E585}" srcOrd="1" destOrd="0" parTransId="{C93A7CB2-BCB2-2B45-A2FD-E9DA14EE03D8}" sibTransId="{EDE4DC65-0688-DD44-B008-C5EF76B72709}"/>
    <dgm:cxn modelId="{76ECD550-79F1-1E41-8CD2-B48931EEA7B4}" type="presParOf" srcId="{3998DB60-0BB5-274F-B732-D5681209CDD7}" destId="{E3BC1837-6668-B34D-BBC1-2D145D80C859}" srcOrd="0" destOrd="0" presId="urn:microsoft.com/office/officeart/2008/layout/CaptionedPictures"/>
    <dgm:cxn modelId="{DAC8D357-E900-4541-BBC1-BC466D14494F}" type="presParOf" srcId="{E3BC1837-6668-B34D-BBC1-2D145D80C859}" destId="{6839C986-29E6-A044-92E6-A19D8A9CEE09}" srcOrd="0" destOrd="0" presId="urn:microsoft.com/office/officeart/2008/layout/CaptionedPictures"/>
    <dgm:cxn modelId="{FCE14CCE-724F-DC4C-9E68-A5589D09F111}" type="presParOf" srcId="{E3BC1837-6668-B34D-BBC1-2D145D80C859}" destId="{B3253BD1-6546-B643-8175-8BD4BB260638}" srcOrd="1" destOrd="0" presId="urn:microsoft.com/office/officeart/2008/layout/CaptionedPictures"/>
    <dgm:cxn modelId="{243E91F2-7335-7845-8925-6355ACD5B6DA}" type="presParOf" srcId="{E3BC1837-6668-B34D-BBC1-2D145D80C859}" destId="{8895FF87-7C3A-BF4D-B724-206534B61108}" srcOrd="2" destOrd="0" presId="urn:microsoft.com/office/officeart/2008/layout/CaptionedPictures"/>
    <dgm:cxn modelId="{B0DF5669-7370-DB4B-86C7-DB7E990E51B5}" type="presParOf" srcId="{8895FF87-7C3A-BF4D-B724-206534B61108}" destId="{9E6AA900-EE25-C947-BCF2-A9E8C4CB3FAC}" srcOrd="0" destOrd="0" presId="urn:microsoft.com/office/officeart/2008/layout/CaptionedPictures"/>
    <dgm:cxn modelId="{2F1A183D-7EBA-2648-95AE-12BC4521505F}" type="presParOf" srcId="{8895FF87-7C3A-BF4D-B724-206534B61108}" destId="{1C0C13F9-988F-9743-B66A-14E821A5950E}" srcOrd="1" destOrd="0" presId="urn:microsoft.com/office/officeart/2008/layout/CaptionedPictures"/>
    <dgm:cxn modelId="{C51A4D64-0F1A-FB4E-8937-7F80ADDA3323}" type="presParOf" srcId="{3998DB60-0BB5-274F-B732-D5681209CDD7}" destId="{3DA3CE62-0F0B-C948-B958-95C24DFC0C93}" srcOrd="1" destOrd="0" presId="urn:microsoft.com/office/officeart/2008/layout/CaptionedPictures"/>
    <dgm:cxn modelId="{8755A56F-C7D6-1F4F-8656-1412B7D775CC}" type="presParOf" srcId="{3998DB60-0BB5-274F-B732-D5681209CDD7}" destId="{5B6F2697-47E4-2446-9E07-1CDC3111A782}" srcOrd="2" destOrd="0" presId="urn:microsoft.com/office/officeart/2008/layout/CaptionedPictures"/>
    <dgm:cxn modelId="{36521084-7073-5E45-BB13-572D6145FC78}" type="presParOf" srcId="{5B6F2697-47E4-2446-9E07-1CDC3111A782}" destId="{4D4487F6-5036-FE40-9643-45894D724145}" srcOrd="0" destOrd="0" presId="urn:microsoft.com/office/officeart/2008/layout/CaptionedPictures"/>
    <dgm:cxn modelId="{41029318-71F6-5A4A-B1D8-F6FE2F16329D}" type="presParOf" srcId="{5B6F2697-47E4-2446-9E07-1CDC3111A782}" destId="{235FA7FF-ABE3-E349-A143-5992741C580A}" srcOrd="1" destOrd="0" presId="urn:microsoft.com/office/officeart/2008/layout/CaptionedPictures"/>
    <dgm:cxn modelId="{19C7449F-DC24-6F4C-965B-E5E38F8D5500}" type="presParOf" srcId="{5B6F2697-47E4-2446-9E07-1CDC3111A782}" destId="{99952078-751B-9F40-9094-0F01DD59BFFC}" srcOrd="2" destOrd="0" presId="urn:microsoft.com/office/officeart/2008/layout/CaptionedPictures"/>
    <dgm:cxn modelId="{70EF3BE0-4B71-A24D-BB7D-BD282F071240}" type="presParOf" srcId="{99952078-751B-9F40-9094-0F01DD59BFFC}" destId="{23E9D46E-3B2A-8841-A558-C079C0B9956E}" srcOrd="0" destOrd="0" presId="urn:microsoft.com/office/officeart/2008/layout/CaptionedPictures"/>
    <dgm:cxn modelId="{FB7F54DB-A516-7947-A1DE-30838B557BC9}" type="presParOf" srcId="{99952078-751B-9F40-9094-0F01DD59BFFC}" destId="{B17489FB-2F50-4442-881C-389A2FE58243}" srcOrd="1" destOrd="0" presId="urn:microsoft.com/office/officeart/2008/layout/CaptionedPictures"/>
    <dgm:cxn modelId="{99C8B6D4-8B12-444C-BF12-905F6CB4CE6E}" type="presParOf" srcId="{3998DB60-0BB5-274F-B732-D5681209CDD7}" destId="{15BFAC85-5A27-D149-B111-38D6AE2FE6FC}" srcOrd="3" destOrd="0" presId="urn:microsoft.com/office/officeart/2008/layout/CaptionedPictures"/>
    <dgm:cxn modelId="{7FC4FEAF-AC44-074E-A403-BD80836BAE45}" type="presParOf" srcId="{3998DB60-0BB5-274F-B732-D5681209CDD7}" destId="{FD8751E6-532D-DC4E-ABF9-B42641A737BC}" srcOrd="4" destOrd="0" presId="urn:microsoft.com/office/officeart/2008/layout/CaptionedPictures"/>
    <dgm:cxn modelId="{BC611174-E710-ED43-91F3-861A03D65354}" type="presParOf" srcId="{FD8751E6-532D-DC4E-ABF9-B42641A737BC}" destId="{CB900AB5-9553-B247-89D9-A6A408895B46}" srcOrd="0" destOrd="0" presId="urn:microsoft.com/office/officeart/2008/layout/CaptionedPictures"/>
    <dgm:cxn modelId="{BF2707C8-326A-6045-9349-823D7C465952}" type="presParOf" srcId="{FD8751E6-532D-DC4E-ABF9-B42641A737BC}" destId="{311F575E-82EA-7042-A009-5E0205AE4412}" srcOrd="1" destOrd="0" presId="urn:microsoft.com/office/officeart/2008/layout/CaptionedPictures"/>
    <dgm:cxn modelId="{5D21D35B-C8D4-8046-B391-439026C987FC}" type="presParOf" srcId="{FD8751E6-532D-DC4E-ABF9-B42641A737BC}" destId="{44BAC123-4D2F-7746-BF58-1150264739F2}" srcOrd="2" destOrd="0" presId="urn:microsoft.com/office/officeart/2008/layout/CaptionedPictures"/>
    <dgm:cxn modelId="{A636D64C-58B4-044E-95C1-3AEF6D5D3794}" type="presParOf" srcId="{44BAC123-4D2F-7746-BF58-1150264739F2}" destId="{0F88037D-0D3F-1047-92DE-3D56BBFF8612}" srcOrd="0" destOrd="0" presId="urn:microsoft.com/office/officeart/2008/layout/CaptionedPictures"/>
    <dgm:cxn modelId="{D8D0329C-169F-9F41-B97C-86D4263EBA4E}" type="presParOf" srcId="{44BAC123-4D2F-7746-BF58-1150264739F2}" destId="{3D9476D0-F447-394E-B6C8-85EDA5F436BD}" srcOrd="1" destOrd="0" presId="urn:microsoft.com/office/officeart/2008/layout/CaptionedPictures"/>
    <dgm:cxn modelId="{29EC52EF-2366-8945-906D-F09952584081}" type="presParOf" srcId="{3998DB60-0BB5-274F-B732-D5681209CDD7}" destId="{906564C7-B4A9-DC40-891E-CA78E20465DC}" srcOrd="5" destOrd="0" presId="urn:microsoft.com/office/officeart/2008/layout/CaptionedPictures"/>
    <dgm:cxn modelId="{4FA75057-D249-854C-B240-5D83488DF830}" type="presParOf" srcId="{3998DB60-0BB5-274F-B732-D5681209CDD7}" destId="{F41EBA3B-4D86-5C4C-98EA-A38A6421CAA1}" srcOrd="6" destOrd="0" presId="urn:microsoft.com/office/officeart/2008/layout/CaptionedPictures"/>
    <dgm:cxn modelId="{D203C534-4FC4-C74C-B64A-64E797DE1053}" type="presParOf" srcId="{F41EBA3B-4D86-5C4C-98EA-A38A6421CAA1}" destId="{8BE4BCA0-690C-9D46-9467-57582C5204C1}" srcOrd="0" destOrd="0" presId="urn:microsoft.com/office/officeart/2008/layout/CaptionedPictures"/>
    <dgm:cxn modelId="{572B5BA8-98F2-5142-84DE-1F4DD55F04F2}" type="presParOf" srcId="{F41EBA3B-4D86-5C4C-98EA-A38A6421CAA1}" destId="{632237D9-9494-8245-B050-BD1E2B972C25}" srcOrd="1" destOrd="0" presId="urn:microsoft.com/office/officeart/2008/layout/CaptionedPictures"/>
    <dgm:cxn modelId="{9CA56407-4B22-D344-8242-B0DFF9EFD81F}" type="presParOf" srcId="{F41EBA3B-4D86-5C4C-98EA-A38A6421CAA1}" destId="{1AB83C9A-6D46-B34E-B828-3A78AEBAA628}" srcOrd="2" destOrd="0" presId="urn:microsoft.com/office/officeart/2008/layout/CaptionedPictures"/>
    <dgm:cxn modelId="{59F0BDBC-FAE3-E748-AA34-F5495F9D82E4}" type="presParOf" srcId="{1AB83C9A-6D46-B34E-B828-3A78AEBAA628}" destId="{1A6B2A56-2501-B84F-9A00-714B5D4F7857}" srcOrd="0" destOrd="0" presId="urn:microsoft.com/office/officeart/2008/layout/CaptionedPictures"/>
    <dgm:cxn modelId="{751747EF-BE91-2D4E-97B7-EB8BCA441AEA}" type="presParOf" srcId="{1AB83C9A-6D46-B34E-B828-3A78AEBAA628}" destId="{A8A1606B-9A26-AD4B-AA34-752377022444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35B35C-1270-43A3-96A1-B2B205497384}">
      <dsp:nvSpPr>
        <dsp:cNvPr id="0" name=""/>
        <dsp:cNvSpPr/>
      </dsp:nvSpPr>
      <dsp:spPr>
        <a:xfrm>
          <a:off x="635075" y="604"/>
          <a:ext cx="886763" cy="886763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E13D1A-B984-4B9D-9E0A-7A911D60B0B2}">
      <dsp:nvSpPr>
        <dsp:cNvPr id="0" name=""/>
        <dsp:cNvSpPr/>
      </dsp:nvSpPr>
      <dsp:spPr>
        <a:xfrm>
          <a:off x="824058" y="189586"/>
          <a:ext cx="508798" cy="5087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4CD647-515E-4D10-B3C0-407A4FA9E5CB}">
      <dsp:nvSpPr>
        <dsp:cNvPr id="0" name=""/>
        <dsp:cNvSpPr/>
      </dsp:nvSpPr>
      <dsp:spPr>
        <a:xfrm>
          <a:off x="351602" y="1163573"/>
          <a:ext cx="1453710" cy="58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Create object detection model</a:t>
          </a:r>
        </a:p>
      </dsp:txBody>
      <dsp:txXfrm>
        <a:off x="351602" y="1163573"/>
        <a:ext cx="1453710" cy="581484"/>
      </dsp:txXfrm>
    </dsp:sp>
    <dsp:sp modelId="{B5D571DB-766D-45DD-A6BD-E5E5C2C00CC1}">
      <dsp:nvSpPr>
        <dsp:cNvPr id="0" name=""/>
        <dsp:cNvSpPr/>
      </dsp:nvSpPr>
      <dsp:spPr>
        <a:xfrm>
          <a:off x="2845501" y="604"/>
          <a:ext cx="886763" cy="886763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DE9D37-40A3-4BD5-85FD-372913B034D9}">
      <dsp:nvSpPr>
        <dsp:cNvPr id="0" name=""/>
        <dsp:cNvSpPr/>
      </dsp:nvSpPr>
      <dsp:spPr>
        <a:xfrm>
          <a:off x="3034483" y="189586"/>
          <a:ext cx="508798" cy="5087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3527A5-3E22-4219-B347-370B9E57053F}">
      <dsp:nvSpPr>
        <dsp:cNvPr id="0" name=""/>
        <dsp:cNvSpPr/>
      </dsp:nvSpPr>
      <dsp:spPr>
        <a:xfrm>
          <a:off x="2059712" y="1163573"/>
          <a:ext cx="2458341" cy="58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Implement Redaction Techniques</a:t>
          </a:r>
        </a:p>
      </dsp:txBody>
      <dsp:txXfrm>
        <a:off x="2059712" y="1163573"/>
        <a:ext cx="2458341" cy="581484"/>
      </dsp:txXfrm>
    </dsp:sp>
    <dsp:sp modelId="{CF268C9E-3DBA-4D54-967C-9AF00C519BEE}">
      <dsp:nvSpPr>
        <dsp:cNvPr id="0" name=""/>
        <dsp:cNvSpPr/>
      </dsp:nvSpPr>
      <dsp:spPr>
        <a:xfrm>
          <a:off x="1991446" y="2108485"/>
          <a:ext cx="886763" cy="886763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6B725-AD33-4AF8-932D-3B45D1F4357B}">
      <dsp:nvSpPr>
        <dsp:cNvPr id="0" name=""/>
        <dsp:cNvSpPr/>
      </dsp:nvSpPr>
      <dsp:spPr>
        <a:xfrm>
          <a:off x="2180428" y="2297467"/>
          <a:ext cx="508798" cy="5087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82D95-0D7A-4A0A-901E-D38645924A6E}">
      <dsp:nvSpPr>
        <dsp:cNvPr id="0" name=""/>
        <dsp:cNvSpPr/>
      </dsp:nvSpPr>
      <dsp:spPr>
        <a:xfrm>
          <a:off x="1707972" y="3271454"/>
          <a:ext cx="1453710" cy="581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/>
            <a:t>Establish </a:t>
          </a:r>
          <a:r>
            <a:rPr lang="en-US" sz="1300" kern="1200" dirty="0" err="1"/>
            <a:t>ViperLib</a:t>
          </a:r>
          <a:endParaRPr lang="en-US" sz="1300" kern="1200" dirty="0"/>
        </a:p>
      </dsp:txBody>
      <dsp:txXfrm>
        <a:off x="1707972" y="3271454"/>
        <a:ext cx="1453710" cy="5814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39C986-29E6-A044-92E6-A19D8A9CEE09}">
      <dsp:nvSpPr>
        <dsp:cNvPr id="0" name=""/>
        <dsp:cNvSpPr/>
      </dsp:nvSpPr>
      <dsp:spPr>
        <a:xfrm>
          <a:off x="3414" y="701110"/>
          <a:ext cx="1693437" cy="19922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253BD1-6546-B643-8175-8BD4BB260638}">
      <dsp:nvSpPr>
        <dsp:cNvPr id="0" name=""/>
        <dsp:cNvSpPr/>
      </dsp:nvSpPr>
      <dsp:spPr>
        <a:xfrm>
          <a:off x="88086" y="780801"/>
          <a:ext cx="1524094" cy="129498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30000" b="-3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0C13F9-988F-9743-B66A-14E821A5950E}">
      <dsp:nvSpPr>
        <dsp:cNvPr id="0" name=""/>
        <dsp:cNvSpPr/>
      </dsp:nvSpPr>
      <dsp:spPr>
        <a:xfrm>
          <a:off x="88086" y="2075783"/>
          <a:ext cx="1524094" cy="537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Estimate likelihood an image can be uncovered after redaction</a:t>
          </a:r>
          <a:endParaRPr lang="en-US" sz="1000" kern="1200" dirty="0"/>
        </a:p>
      </dsp:txBody>
      <dsp:txXfrm>
        <a:off x="88086" y="2075783"/>
        <a:ext cx="1524094" cy="537915"/>
      </dsp:txXfrm>
    </dsp:sp>
    <dsp:sp modelId="{4D4487F6-5036-FE40-9643-45894D724145}">
      <dsp:nvSpPr>
        <dsp:cNvPr id="0" name=""/>
        <dsp:cNvSpPr/>
      </dsp:nvSpPr>
      <dsp:spPr>
        <a:xfrm>
          <a:off x="2179858" y="701110"/>
          <a:ext cx="1693437" cy="19922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5FA7FF-ABE3-E349-A143-5992741C580A}">
      <dsp:nvSpPr>
        <dsp:cNvPr id="0" name=""/>
        <dsp:cNvSpPr/>
      </dsp:nvSpPr>
      <dsp:spPr>
        <a:xfrm>
          <a:off x="2264530" y="780801"/>
          <a:ext cx="1524094" cy="129498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7489FB-2F50-4442-881C-389A2FE58243}">
      <dsp:nvSpPr>
        <dsp:cNvPr id="0" name=""/>
        <dsp:cNvSpPr/>
      </dsp:nvSpPr>
      <dsp:spPr>
        <a:xfrm>
          <a:off x="2264530" y="2075783"/>
          <a:ext cx="1524094" cy="537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/>
            <a:t>How much the object is showing after redaction</a:t>
          </a:r>
          <a:endParaRPr lang="en-US" sz="1000" kern="1200"/>
        </a:p>
      </dsp:txBody>
      <dsp:txXfrm>
        <a:off x="2264530" y="2075783"/>
        <a:ext cx="1524094" cy="537915"/>
      </dsp:txXfrm>
    </dsp:sp>
    <dsp:sp modelId="{CB900AB5-9553-B247-89D9-A6A408895B46}">
      <dsp:nvSpPr>
        <dsp:cNvPr id="0" name=""/>
        <dsp:cNvSpPr/>
      </dsp:nvSpPr>
      <dsp:spPr>
        <a:xfrm>
          <a:off x="4356303" y="701110"/>
          <a:ext cx="1693437" cy="19922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1F575E-82EA-7042-A009-5E0205AE4412}">
      <dsp:nvSpPr>
        <dsp:cNvPr id="0" name=""/>
        <dsp:cNvSpPr/>
      </dsp:nvSpPr>
      <dsp:spPr>
        <a:xfrm>
          <a:off x="4440975" y="780801"/>
          <a:ext cx="1524094" cy="129498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476D0-F447-394E-B6C8-85EDA5F436BD}">
      <dsp:nvSpPr>
        <dsp:cNvPr id="0" name=""/>
        <dsp:cNvSpPr/>
      </dsp:nvSpPr>
      <dsp:spPr>
        <a:xfrm>
          <a:off x="4440975" y="2075783"/>
          <a:ext cx="1524094" cy="537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/>
            <a:t>Detect or count # of objects in an image</a:t>
          </a:r>
          <a:endParaRPr lang="en-US" sz="1000" kern="1200"/>
        </a:p>
      </dsp:txBody>
      <dsp:txXfrm>
        <a:off x="4440975" y="2075783"/>
        <a:ext cx="1524094" cy="537915"/>
      </dsp:txXfrm>
    </dsp:sp>
    <dsp:sp modelId="{8BE4BCA0-690C-9D46-9467-57582C5204C1}">
      <dsp:nvSpPr>
        <dsp:cNvPr id="0" name=""/>
        <dsp:cNvSpPr/>
      </dsp:nvSpPr>
      <dsp:spPr>
        <a:xfrm>
          <a:off x="6532748" y="701110"/>
          <a:ext cx="1693437" cy="19922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2237D9-9494-8245-B050-BD1E2B972C25}">
      <dsp:nvSpPr>
        <dsp:cNvPr id="0" name=""/>
        <dsp:cNvSpPr/>
      </dsp:nvSpPr>
      <dsp:spPr>
        <a:xfrm>
          <a:off x="6617419" y="780801"/>
          <a:ext cx="1524094" cy="129498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A1606B-9A26-AD4B-AA34-752377022444}">
      <dsp:nvSpPr>
        <dsp:cNvPr id="0" name=""/>
        <dsp:cNvSpPr/>
      </dsp:nvSpPr>
      <dsp:spPr>
        <a:xfrm>
          <a:off x="6617419" y="2075783"/>
          <a:ext cx="1524094" cy="537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/>
            <a:t>Application design for mitigation techniques</a:t>
          </a:r>
          <a:endParaRPr lang="en-US" sz="1000" kern="1200"/>
        </a:p>
      </dsp:txBody>
      <dsp:txXfrm>
        <a:off x="6617419" y="2075783"/>
        <a:ext cx="1524094" cy="537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jpe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47c64d55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</a:pPr>
            <a:r>
              <a:rPr lang="en-US" sz="11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How pervasive are privacy leaks in datasets and connected environments?</a:t>
            </a: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</a:pPr>
            <a:r>
              <a:rPr lang="en-US" sz="11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What reasonable techniques can be built to decrease the amount of privacy leaks?</a:t>
            </a:r>
            <a:endParaRPr lang="en-US" dirty="0"/>
          </a:p>
        </p:txBody>
      </p:sp>
      <p:sp>
        <p:nvSpPr>
          <p:cNvPr id="151" name="Google Shape;151;g447c64d55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tasks are apart of the effort to quantify privacy</a:t>
            </a:r>
          </a:p>
        </p:txBody>
      </p:sp>
    </p:spTree>
    <p:extLst>
      <p:ext uri="{BB962C8B-B14F-4D97-AF65-F5344CB8AC3E}">
        <p14:creationId xmlns:p14="http://schemas.microsoft.com/office/powerpoint/2010/main" val="1199328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447c64d556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447c64d556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47c64d55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447c64d55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7127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47c64d55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447c64d55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47c64d556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An attacker can use this opening to exploit your residence or current location. </a:t>
            </a:r>
            <a:endParaRPr lang="en-US" sz="11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Google Shape;229;g447c64d556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7c64d556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An attacker can use this opening to exploit your identity. </a:t>
            </a:r>
            <a:endParaRPr lang="en-US" sz="11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g447c64d556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47c64d556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An attacker can use this opening to exploit your possessions and valuables. </a:t>
            </a:r>
            <a:endParaRPr lang="en-US" sz="11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g447c64d556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47c64d556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g447c64d556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47c64d55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g447c64d55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447c64d556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g447c64d556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-1" y="-58631"/>
            <a:ext cx="9237600" cy="5212500"/>
          </a:xfrm>
          <a:prstGeom prst="rect">
            <a:avLst/>
          </a:prstGeom>
          <a:gradFill>
            <a:gsLst>
              <a:gs pos="0">
                <a:srgbClr val="B30838"/>
              </a:gs>
              <a:gs pos="100000">
                <a:srgbClr val="78000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-113391" y="1491032"/>
            <a:ext cx="9441600" cy="2223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780004"/>
            </a:solidFill>
            <a:prstDash val="solid"/>
            <a:round/>
            <a:headEnd type="none" w="sm" len="sm"/>
            <a:tailEnd type="none" w="sm" len="sm"/>
          </a:ln>
          <a:effectLst>
            <a:outerShdw blurRad="254000" sx="108000" sy="108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265489" y="1780518"/>
            <a:ext cx="8752800" cy="10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265489" y="3063632"/>
            <a:ext cx="87528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404040"/>
              </a:buClr>
              <a:buSzPts val="3200"/>
              <a:buFont typeface="Arial"/>
              <a:buNone/>
              <a:defRPr sz="3200" b="0" i="1" u="none" strike="noStrike" cap="none">
                <a:solidFill>
                  <a:srgbClr val="40404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5489" y="245136"/>
            <a:ext cx="3425347" cy="466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>
            <a:spLocks noGrp="1"/>
          </p:cNvSpPr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2700"/>
            <a:ext cx="8754534" cy="48387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3333751"/>
            <a:ext cx="8464695" cy="1286858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241211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159767"/>
            <a:ext cx="8480534" cy="4309506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501254"/>
            <a:ext cx="7533524" cy="2074896"/>
          </a:xfrm>
        </p:spPr>
        <p:txBody>
          <a:bodyPr anchor="b">
            <a:norm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2585123"/>
            <a:ext cx="7512060" cy="412750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3535681"/>
            <a:ext cx="4607740" cy="706767"/>
          </a:xfrm>
        </p:spPr>
        <p:txBody>
          <a:bodyPr/>
          <a:lstStyle>
            <a:lvl1pPr algn="ctr">
              <a:defRPr sz="315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6/24/21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2134" y="3715977"/>
            <a:ext cx="2987069" cy="688771"/>
          </a:xfrm>
        </p:spPr>
        <p:txBody>
          <a:bodyPr vert="horz" lIns="91440" tIns="45720" rIns="91440" bIns="45720" rtlCol="0" anchor="ctr"/>
          <a:lstStyle>
            <a:lvl1pPr algn="r">
              <a:defRPr lang="en-US" sz="315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2864961"/>
            <a:ext cx="680390" cy="373853"/>
          </a:xfrm>
        </p:spPr>
        <p:txBody>
          <a:bodyPr/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3792887"/>
            <a:ext cx="515386" cy="386540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0736683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1547547"/>
            <a:ext cx="7796030" cy="24833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514351"/>
            <a:ext cx="7796030" cy="2395115"/>
          </a:xfrm>
        </p:spPr>
        <p:txBody>
          <a:bodyPr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806700"/>
            <a:ext cx="7796030" cy="1229711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19181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514350"/>
            <a:ext cx="7797662" cy="8686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1547547"/>
            <a:ext cx="3816536" cy="248339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1547547"/>
            <a:ext cx="3814904" cy="248339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70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514350"/>
            <a:ext cx="7796030" cy="8686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70" y="1547547"/>
            <a:ext cx="3591317" cy="509996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146300"/>
            <a:ext cx="3816534" cy="188463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1" y="1547547"/>
            <a:ext cx="3596671" cy="509996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8" y="2146300"/>
            <a:ext cx="3816535" cy="188463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109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6/24/21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54538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6/24/21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4798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3" y="514350"/>
            <a:ext cx="3095145" cy="1517439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1" y="514351"/>
            <a:ext cx="4525781" cy="35165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031790"/>
            <a:ext cx="3095146" cy="199915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8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514350"/>
            <a:ext cx="4408172" cy="1517439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1" y="1"/>
            <a:ext cx="3162641" cy="3803650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2031790"/>
            <a:ext cx="4408171" cy="1771861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D058F-B960-4439-B370-43D89816EE05}" type="datetimeFigureOut">
              <a:rPr lang="en-US" smtClean="0"/>
              <a:t>6/24/21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9B06-CF2A-459A-8CBC-F18C1D67D2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7289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3079749"/>
            <a:ext cx="7796031" cy="44163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2" y="514351"/>
            <a:ext cx="7794385" cy="2396177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3527192"/>
            <a:ext cx="7796046" cy="511854"/>
          </a:xfrm>
        </p:spPr>
        <p:txBody>
          <a:bodyPr anchor="t"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086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514351"/>
            <a:ext cx="7797677" cy="2396177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6" y="3079750"/>
            <a:ext cx="7796047" cy="95520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4545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300" y="514350"/>
            <a:ext cx="7143765" cy="2187528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9" y="2707524"/>
            <a:ext cx="6500967" cy="283326"/>
          </a:xfrm>
        </p:spPr>
        <p:txBody>
          <a:bodyPr anchor="t">
            <a:normAutofit/>
          </a:bodyPr>
          <a:lstStyle>
            <a:lvl1pPr marL="0" indent="0" algn="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079751"/>
            <a:ext cx="7797662" cy="95118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4280" y="66588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179862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39691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292892"/>
            <a:ext cx="7796030" cy="188387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185601"/>
            <a:ext cx="7796030" cy="855483"/>
          </a:xfrm>
        </p:spPr>
        <p:txBody>
          <a:bodyPr anchor="t"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435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514351"/>
            <a:ext cx="7796030" cy="86397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1547546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1979744"/>
            <a:ext cx="2482596" cy="205119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1547546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1979744"/>
            <a:ext cx="2482596" cy="205119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1547546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1979744"/>
            <a:ext cx="2482596" cy="205119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15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514351"/>
            <a:ext cx="7797662" cy="86397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2859769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1547547"/>
            <a:ext cx="2482596" cy="1152544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3291967"/>
            <a:ext cx="2482596" cy="73897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2859769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1547547"/>
            <a:ext cx="2482596" cy="1151428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9" y="3291965"/>
            <a:ext cx="2483655" cy="73897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2859769"/>
            <a:ext cx="24825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165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1547546"/>
            <a:ext cx="2482596" cy="115289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3291963"/>
            <a:ext cx="2482596" cy="738977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5901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1547547"/>
            <a:ext cx="7796030" cy="248339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115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7" y="514351"/>
            <a:ext cx="1698485" cy="35165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2" y="514351"/>
            <a:ext cx="5928323" cy="3516589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6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4000"/>
              <a:buFont typeface="Garamond"/>
              <a:buNone/>
              <a:defRPr sz="4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2000"/>
              <a:buFont typeface="Garamond"/>
              <a:buNone/>
              <a:defRPr sz="2000" b="1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2000"/>
              <a:buFont typeface="Garamond"/>
              <a:buNone/>
              <a:defRPr sz="2000" b="1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2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4.jp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4700670"/>
            <a:ext cx="9144000" cy="463200"/>
          </a:xfrm>
          <a:prstGeom prst="rect">
            <a:avLst/>
          </a:prstGeom>
          <a:gradFill>
            <a:gsLst>
              <a:gs pos="0">
                <a:srgbClr val="B30838"/>
              </a:gs>
              <a:gs pos="100000">
                <a:srgbClr val="78000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  <a:defRPr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57200" y="4777499"/>
            <a:ext cx="2256997" cy="30722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498306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514351"/>
            <a:ext cx="7797662" cy="863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1547547"/>
            <a:ext cx="7797662" cy="2483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4318000"/>
            <a:ext cx="2838450" cy="3738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0D2ED64-A2D1-1F4F-B93E-83F85920B2B0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2" y="4318000"/>
            <a:ext cx="4124789" cy="3738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4318000"/>
            <a:ext cx="680390" cy="3738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3F19F22-0F92-0E46-8D5E-DD9B600A5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79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3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g"/><Relationship Id="rId10" Type="http://schemas.openxmlformats.org/officeDocument/2006/relationships/image" Target="../media/image29.jpg"/><Relationship Id="rId4" Type="http://schemas.openxmlformats.org/officeDocument/2006/relationships/image" Target="../media/image25.png"/><Relationship Id="rId9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oudatalab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christangrant.com/" TargetMode="External"/><Relationship Id="rId4" Type="http://schemas.openxmlformats.org/officeDocument/2006/relationships/hyperlink" Target="https://jasminedehart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iki/File:Formal_letter.png" TargetMode="Externa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F2C26F0-E594-46AA-9B4F-43F72B3C7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1445840" y="484507"/>
            <a:ext cx="3341463" cy="1953217"/>
          </a:xfrm>
        </p:spPr>
        <p:txBody>
          <a:bodyPr>
            <a:normAutofit/>
          </a:bodyPr>
          <a:lstStyle/>
          <a:p>
            <a:r>
              <a:rPr lang="en-US" i="1" dirty="0" err="1"/>
              <a:t>VIPERlib</a:t>
            </a:r>
            <a:endParaRPr lang="en-US" i="1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156AC98-1AEA-4DEF-96A7-FF0EA445A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1843727" y="2500474"/>
            <a:ext cx="3051422" cy="87247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US" sz="1200" dirty="0"/>
              <a:t>Supervised by:  Jasmine DeHart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US" sz="1200" dirty="0"/>
              <a:t>Lab Advisor: </a:t>
            </a:r>
            <a:r>
              <a:rPr lang="en-US" sz="1200" dirty="0" err="1"/>
              <a:t>Christan</a:t>
            </a:r>
            <a:r>
              <a:rPr lang="en-US" sz="1200" dirty="0"/>
              <a:t> Grant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US" sz="1200" dirty="0"/>
              <a:t>OU Data Lab</a:t>
            </a:r>
          </a:p>
        </p:txBody>
      </p:sp>
      <p:pic>
        <p:nvPicPr>
          <p:cNvPr id="8" name="Google Shape;190;p18">
            <a:extLst>
              <a:ext uri="{FF2B5EF4-FFF2-40B4-BE49-F238E27FC236}">
                <a16:creationId xmlns:a16="http://schemas.microsoft.com/office/drawing/2014/main" id="{093B7D9D-DD01-456C-B483-B25451A4F1C9}"/>
              </a:ext>
            </a:extLst>
          </p:cNvPr>
          <p:cNvPicPr preferRelativeResize="0"/>
          <p:nvPr/>
        </p:nvPicPr>
        <p:blipFill rotWithShape="1">
          <a:blip r:embed="rId3"/>
          <a:srcRect r="-3" b="20447"/>
          <a:stretch/>
        </p:blipFill>
        <p:spPr>
          <a:xfrm rot="21420000">
            <a:off x="4762339" y="-3308"/>
            <a:ext cx="2628504" cy="3319014"/>
          </a:xfrm>
          <a:custGeom>
            <a:avLst/>
            <a:gdLst>
              <a:gd name="connsiteX0" fmla="*/ 2262547 w 4672896"/>
              <a:gd name="connsiteY0" fmla="*/ 0 h 4425352"/>
              <a:gd name="connsiteX1" fmla="*/ 4672895 w 4672896"/>
              <a:gd name="connsiteY1" fmla="*/ 126321 h 4425352"/>
              <a:gd name="connsiteX2" fmla="*/ 4672896 w 4672896"/>
              <a:gd name="connsiteY2" fmla="*/ 4425352 h 4425352"/>
              <a:gd name="connsiteX3" fmla="*/ 0 w 4672896"/>
              <a:gd name="connsiteY3" fmla="*/ 4425352 h 4425352"/>
              <a:gd name="connsiteX4" fmla="*/ 0 w 4672896"/>
              <a:gd name="connsiteY4" fmla="*/ 0 h 442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2896" h="4425352">
                <a:moveTo>
                  <a:pt x="2262547" y="0"/>
                </a:moveTo>
                <a:lnTo>
                  <a:pt x="4672895" y="126321"/>
                </a:lnTo>
                <a:lnTo>
                  <a:pt x="4672896" y="4425352"/>
                </a:lnTo>
                <a:lnTo>
                  <a:pt x="0" y="4425352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14" name="Google Shape;188;p18">
            <a:extLst>
              <a:ext uri="{FF2B5EF4-FFF2-40B4-BE49-F238E27FC236}">
                <a16:creationId xmlns:a16="http://schemas.microsoft.com/office/drawing/2014/main" id="{B4D940CA-CAFE-4E3A-A1E5-2BD9C2C0B450}"/>
              </a:ext>
            </a:extLst>
          </p:cNvPr>
          <p:cNvSpPr/>
          <p:nvPr/>
        </p:nvSpPr>
        <p:spPr>
          <a:xfrm rot="21356187">
            <a:off x="3627159" y="3545147"/>
            <a:ext cx="2439002" cy="87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algn="ctr" defTabSz="685800"/>
            <a:r>
              <a:rPr lang="en-US" sz="1350" dirty="0">
                <a:solidFill>
                  <a:srgbClr val="C8C8C8">
                    <a:lumMod val="40000"/>
                    <a:lumOff val="60000"/>
                  </a:srgbClr>
                </a:solidFill>
                <a:latin typeface="Lato"/>
                <a:ea typeface="Lato"/>
                <a:cs typeface="Lato"/>
                <a:sym typeface="Lato"/>
              </a:rPr>
              <a:t>An open-source Python Library for mitigating privacy with Machine Learning</a:t>
            </a:r>
            <a:endParaRPr sz="1350" dirty="0">
              <a:solidFill>
                <a:srgbClr val="C8C8C8">
                  <a:lumMod val="40000"/>
                  <a:lumOff val="60000"/>
                </a:srgb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" name="Google Shape;137;p30">
            <a:extLst>
              <a:ext uri="{FF2B5EF4-FFF2-40B4-BE49-F238E27FC236}">
                <a16:creationId xmlns:a16="http://schemas.microsoft.com/office/drawing/2014/main" id="{BB15C623-DB6C-B246-9C71-709309D4626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1233969">
            <a:off x="7380977" y="2608330"/>
            <a:ext cx="778425" cy="656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379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"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rPr>
              <a:t>Redaction Spectrum</a:t>
            </a:r>
            <a:endParaRPr/>
          </a:p>
        </p:txBody>
      </p:sp>
      <p:pic>
        <p:nvPicPr>
          <p:cNvPr id="382" name="Google Shape;382;p5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0287" y="1885645"/>
            <a:ext cx="8847000" cy="13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10</a:t>
            </a:fld>
            <a:endParaRPr sz="12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C9DEA1-FB3F-46E2-9B8F-A8A0FE728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1709" y="3418113"/>
            <a:ext cx="1243747" cy="998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E3C553-9FED-4F1F-9C3F-B02773FEFD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687" y="3418113"/>
            <a:ext cx="1243747" cy="998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778131-C33C-4A76-BE84-2007C3D717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</a:extLst>
          </a:blip>
          <a:srcRect r="58008"/>
          <a:stretch/>
        </p:blipFill>
        <p:spPr>
          <a:xfrm>
            <a:off x="4005972" y="3418113"/>
            <a:ext cx="1243747" cy="998715"/>
          </a:xfrm>
          <a:prstGeom prst="rect">
            <a:avLst/>
          </a:prstGeom>
        </p:spPr>
      </p:pic>
      <p:pic>
        <p:nvPicPr>
          <p:cNvPr id="9" name="Google Shape;243;p40">
            <a:extLst>
              <a:ext uri="{FF2B5EF4-FFF2-40B4-BE49-F238E27FC236}">
                <a16:creationId xmlns:a16="http://schemas.microsoft.com/office/drawing/2014/main" id="{D170EBBE-9841-4F05-A03B-9D64F0C7A6D5}"/>
              </a:ext>
            </a:extLst>
          </p:cNvPr>
          <p:cNvPicPr preferRelativeResize="0"/>
          <p:nvPr/>
        </p:nvPicPr>
        <p:blipFill rotWithShape="1"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Glas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845765" y="3559578"/>
            <a:ext cx="128587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B0AD3A-79FE-44DF-BFE0-62037AA2C7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71038" y="3392304"/>
            <a:ext cx="1256249" cy="11494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1ED02B1-1BC5-458F-9994-627281C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92768"/>
            <a:ext cx="9144000" cy="1450732"/>
          </a:xfrm>
          <a:prstGeom prst="rect">
            <a:avLst/>
          </a:prstGeom>
          <a:solidFill>
            <a:srgbClr val="4E3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430EF-C87E-479C-9DE3-C1C7D7CD3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3291015"/>
            <a:ext cx="5797296" cy="891540"/>
          </a:xfrm>
          <a:solidFill>
            <a:schemeClr val="bg1"/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Adversarial Noise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97B7C3-42BD-4A23-8D91-4E42A5484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727302"/>
            <a:ext cx="5797296" cy="231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49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158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BE9130C-4E20-4C85-9DC4-ABEFC120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1" y="1540230"/>
            <a:ext cx="3605395" cy="207007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VIPERLib</a:t>
            </a:r>
            <a:r>
              <a:rPr lang="en-US" dirty="0">
                <a:solidFill>
                  <a:srgbClr val="FFFFFF"/>
                </a:solidFill>
              </a:rPr>
              <a:t> Project</a:t>
            </a:r>
          </a:p>
        </p:txBody>
      </p:sp>
      <p:graphicFrame>
        <p:nvGraphicFramePr>
          <p:cNvPr id="23" name="Text Placeholder 4">
            <a:extLst>
              <a:ext uri="{FF2B5EF4-FFF2-40B4-BE49-F238E27FC236}">
                <a16:creationId xmlns:a16="http://schemas.microsoft.com/office/drawing/2014/main" id="{C16B4E71-7D2A-4EFB-8AAB-2D817DBBC2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9643592"/>
              </p:ext>
            </p:extLst>
          </p:nvPr>
        </p:nvGraphicFramePr>
        <p:xfrm>
          <a:off x="4258353" y="489857"/>
          <a:ext cx="4869656" cy="3853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6575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B0A8-0C1B-914A-8EC8-4A964F81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Tasks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9698485-C733-9B4D-A255-5D246C54D6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348261"/>
              </p:ext>
            </p:extLst>
          </p:nvPr>
        </p:nvGraphicFramePr>
        <p:xfrm>
          <a:off x="457200" y="1200150"/>
          <a:ext cx="8229600" cy="3394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17387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5"/>
          <p:cNvSpPr txBox="1">
            <a:spLocks noGrp="1"/>
          </p:cNvSpPr>
          <p:nvPr>
            <p:ph type="ctrTitle"/>
          </p:nvPr>
        </p:nvSpPr>
        <p:spPr>
          <a:xfrm>
            <a:off x="-621751" y="2168436"/>
            <a:ext cx="5193751" cy="10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Garamond"/>
              <a:buNone/>
            </a:pPr>
            <a:r>
              <a:rPr lang="en" sz="6000" b="0" i="0" u="none" strike="noStrike" cap="none" dirty="0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rPr>
              <a:t>Questions?</a:t>
            </a:r>
            <a:endParaRPr dirty="0"/>
          </a:p>
        </p:txBody>
      </p:sp>
      <p:sp>
        <p:nvSpPr>
          <p:cNvPr id="396" name="Google Shape;396;p55"/>
          <p:cNvSpPr txBox="1">
            <a:spLocks noGrp="1"/>
          </p:cNvSpPr>
          <p:nvPr>
            <p:ph type="subTitle" idx="1"/>
          </p:nvPr>
        </p:nvSpPr>
        <p:spPr>
          <a:xfrm>
            <a:off x="4572000" y="2101386"/>
            <a:ext cx="4780228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0"/>
              </a:spcBef>
            </a:pPr>
            <a:r>
              <a:rPr lang="en-US" sz="2000" dirty="0"/>
              <a:t>OU Data Lab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</a:t>
            </a:r>
            <a:r>
              <a:rPr lang="en-US" sz="2000" dirty="0">
                <a:hlinkClick r:id="rId3"/>
              </a:rPr>
              <a:t>https://oudatalab.com/</a:t>
            </a:r>
            <a:endParaRPr lang="en-US" sz="2000" dirty="0"/>
          </a:p>
          <a:p>
            <a:pPr marL="0" lvl="0" indent="0" algn="l">
              <a:spcBef>
                <a:spcPts val="0"/>
              </a:spcBef>
            </a:pPr>
            <a:r>
              <a:rPr lang="en-US" sz="2000" dirty="0"/>
              <a:t>Jasmine DeHart 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>
                <a:sym typeface="Wingdings" pitchFamily="2" charset="2"/>
                <a:hlinkClick r:id="rId4"/>
              </a:rPr>
              <a:t>https://jasminedehart.com/</a:t>
            </a:r>
            <a:endParaRPr lang="en-US" sz="2000" dirty="0">
              <a:sym typeface="Wingdings" pitchFamily="2" charset="2"/>
            </a:endParaRPr>
          </a:p>
          <a:p>
            <a:pPr marL="0" lvl="0" indent="0" algn="l">
              <a:spcBef>
                <a:spcPts val="0"/>
              </a:spcBef>
            </a:pPr>
            <a:r>
              <a:rPr lang="en-US" sz="2000" dirty="0" err="1">
                <a:sym typeface="Wingdings" pitchFamily="2" charset="2"/>
              </a:rPr>
              <a:t>Christan</a:t>
            </a:r>
            <a:r>
              <a:rPr lang="en-US" sz="2000" dirty="0">
                <a:sym typeface="Wingdings" pitchFamily="2" charset="2"/>
              </a:rPr>
              <a:t> Grant  </a:t>
            </a:r>
            <a:r>
              <a:rPr lang="en-US" sz="2000" dirty="0">
                <a:sym typeface="Wingdings" pitchFamily="2" charset="2"/>
                <a:hlinkClick r:id="rId5"/>
              </a:rPr>
              <a:t>http://www.christangrant.com/</a:t>
            </a:r>
            <a:r>
              <a:rPr lang="en-US" sz="2000" dirty="0">
                <a:sym typeface="Wingdings" pitchFamily="2" charset="2"/>
              </a:rPr>
              <a:t> 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" sz="6000" b="0" i="0" u="none" strike="noStrike" cap="none" dirty="0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rPr>
              <a:t>Overview</a:t>
            </a:r>
            <a:endParaRPr dirty="0"/>
          </a:p>
        </p:txBody>
      </p:sp>
      <p:sp>
        <p:nvSpPr>
          <p:cNvPr id="154" name="Google Shape;154;p3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2</a:t>
            </a:fld>
            <a:endParaRPr sz="1200" b="0" i="0" u="none" strike="noStrike" cap="none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55" name="Google Shape;155;p32" descr="A screenshot of a map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t="9428"/>
          <a:stretch/>
        </p:blipFill>
        <p:spPr>
          <a:xfrm>
            <a:off x="90530" y="1283032"/>
            <a:ext cx="4158787" cy="34107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64EC26-C8E4-4B50-8959-0F2CC91489DA}"/>
              </a:ext>
            </a:extLst>
          </p:cNvPr>
          <p:cNvSpPr txBox="1"/>
          <p:nvPr/>
        </p:nvSpPr>
        <p:spPr>
          <a:xfrm>
            <a:off x="2953660" y="4841439"/>
            <a:ext cx="50947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Greenwood, S., Perrin, A., &amp; Duggan, M. (2016). Social media update 2016. Pew Research Center, 11, 83.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48BE26A-AE85-2C44-872D-EF3A37B94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3637" y="1439935"/>
            <a:ext cx="4788825" cy="31062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" dirty="0"/>
              <a:t>Examples</a:t>
            </a:r>
            <a:endParaRPr dirty="0"/>
          </a:p>
        </p:txBody>
      </p:sp>
      <p:sp>
        <p:nvSpPr>
          <p:cNvPr id="154" name="Google Shape;154;p3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3</a:t>
            </a:fld>
            <a:endParaRPr sz="1200" b="0" i="0" u="none" strike="noStrike" cap="none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56" name="Google Shape;156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660" y="1752431"/>
            <a:ext cx="2905216" cy="1638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02520" y="1712536"/>
            <a:ext cx="4474652" cy="16386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64EC26-C8E4-4B50-8959-0F2CC91489DA}"/>
              </a:ext>
            </a:extLst>
          </p:cNvPr>
          <p:cNvSpPr txBox="1"/>
          <p:nvPr/>
        </p:nvSpPr>
        <p:spPr>
          <a:xfrm>
            <a:off x="2953660" y="4841439"/>
            <a:ext cx="50947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Greenwood, S., Perrin, A., &amp; Duggan, M. (2016). Social media update 2016. Pew Research Center, 11, 83.</a:t>
            </a:r>
          </a:p>
        </p:txBody>
      </p:sp>
    </p:spTree>
    <p:extLst>
      <p:ext uri="{BB962C8B-B14F-4D97-AF65-F5344CB8AC3E}">
        <p14:creationId xmlns:p14="http://schemas.microsoft.com/office/powerpoint/2010/main" val="3811602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8857" y="-88899"/>
            <a:ext cx="9400420" cy="49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3"/>
          <p:cNvSpPr/>
          <p:nvPr/>
        </p:nvSpPr>
        <p:spPr>
          <a:xfrm>
            <a:off x="0" y="3990107"/>
            <a:ext cx="9144000" cy="552300"/>
          </a:xfrm>
          <a:prstGeom prst="rect">
            <a:avLst/>
          </a:prstGeom>
          <a:solidFill>
            <a:schemeClr val="lt1">
              <a:alpha val="9294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33"/>
          <p:cNvSpPr txBox="1">
            <a:spLocks noGrp="1"/>
          </p:cNvSpPr>
          <p:nvPr>
            <p:ph type="title"/>
          </p:nvPr>
        </p:nvSpPr>
        <p:spPr>
          <a:xfrm>
            <a:off x="392906" y="3987930"/>
            <a:ext cx="84081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Calibri"/>
              <a:buNone/>
            </a:pPr>
            <a:r>
              <a:rPr lang="en" sz="1300" b="1" i="0" u="none" strike="noStrike" cap="none">
                <a:solidFill>
                  <a:srgbClr val="262626"/>
                </a:solidFill>
              </a:rPr>
              <a:t>Visual Privacy Leak Example</a:t>
            </a:r>
            <a:br>
              <a:rPr lang="en" sz="1300" b="1" i="0" u="none" strike="noStrike" cap="none">
                <a:solidFill>
                  <a:srgbClr val="262626"/>
                </a:solidFill>
              </a:rPr>
            </a:br>
            <a:r>
              <a:rPr lang="en" sz="1300" b="1" i="0" u="none" strike="noStrike" cap="none">
                <a:solidFill>
                  <a:srgbClr val="262626"/>
                </a:solidFill>
              </a:rPr>
              <a:t>Hawaii Emergency Agency </a:t>
            </a:r>
            <a:br>
              <a:rPr lang="en" sz="1300" b="1" i="0" u="none" strike="noStrike" cap="none">
                <a:solidFill>
                  <a:srgbClr val="262626"/>
                </a:solidFill>
              </a:rPr>
            </a:br>
            <a:r>
              <a:rPr lang="en" sz="1300" b="1" i="0" u="none" strike="noStrike" cap="none">
                <a:solidFill>
                  <a:srgbClr val="262626"/>
                </a:solidFill>
              </a:rPr>
              <a:t>source: Twitter </a:t>
            </a:r>
            <a:endParaRPr sz="1300" b="1"/>
          </a:p>
        </p:txBody>
      </p:sp>
      <p:cxnSp>
        <p:nvCxnSpPr>
          <p:cNvPr id="165" name="Google Shape;165;p33"/>
          <p:cNvCxnSpPr/>
          <p:nvPr/>
        </p:nvCxnSpPr>
        <p:spPr>
          <a:xfrm>
            <a:off x="0" y="3931487"/>
            <a:ext cx="9144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33"/>
          <p:cNvCxnSpPr/>
          <p:nvPr/>
        </p:nvCxnSpPr>
        <p:spPr>
          <a:xfrm>
            <a:off x="0" y="4601139"/>
            <a:ext cx="9144000" cy="0"/>
          </a:xfrm>
          <a:prstGeom prst="straightConnector1">
            <a:avLst/>
          </a:prstGeom>
          <a:noFill/>
          <a:ln w="41275" cap="flat" cmpd="sng">
            <a:solidFill>
              <a:schemeClr val="lt1">
                <a:alpha val="898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7" name="Google Shape;167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AE7B18-8C41-4389-89EC-5B2EA752DB88}"/>
              </a:ext>
            </a:extLst>
          </p:cNvPr>
          <p:cNvSpPr txBox="1"/>
          <p:nvPr/>
        </p:nvSpPr>
        <p:spPr>
          <a:xfrm>
            <a:off x="3581401" y="4778828"/>
            <a:ext cx="30044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M. Henriksen, January 2018.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1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Google Shape;231;p39"/>
          <p:cNvSpPr txBox="1">
            <a:spLocks noGrp="1"/>
          </p:cNvSpPr>
          <p:nvPr>
            <p:ph type="title"/>
          </p:nvPr>
        </p:nvSpPr>
        <p:spPr>
          <a:xfrm>
            <a:off x="4857579" y="858735"/>
            <a:ext cx="3797593" cy="117053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-US" b="0" i="0" u="none" strike="noStrike" cap="none">
                <a:latin typeface="Garamond"/>
                <a:ea typeface="Garamond"/>
                <a:cs typeface="Garamond"/>
                <a:sym typeface="Garamond"/>
              </a:rPr>
              <a:t>Location</a:t>
            </a:r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A330AB8-A767-46C8-ABEF-2477854EF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23" y="8584"/>
            <a:ext cx="3675888" cy="3015794"/>
          </a:xfrm>
          <a:prstGeom prst="rect">
            <a:avLst/>
          </a:prstGeom>
          <a:solidFill>
            <a:srgbClr val="3538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4" name="Google Shape;234;p39"/>
          <p:cNvPicPr preferRelativeResize="0"/>
          <p:nvPr/>
        </p:nvPicPr>
        <p:blipFill rotWithShape="1">
          <a:blip r:embed="rId3"/>
          <a:srcRect r="6" b="8762"/>
          <a:stretch/>
        </p:blipFill>
        <p:spPr>
          <a:xfrm>
            <a:off x="652567" y="8584"/>
            <a:ext cx="3429000" cy="2894076"/>
          </a:xfrm>
          <a:prstGeom prst="rect">
            <a:avLst/>
          </a:prstGeom>
          <a:noFill/>
        </p:spPr>
      </p:pic>
      <p:sp>
        <p:nvSpPr>
          <p:cNvPr id="115" name="Rectangle 114">
            <a:extLst>
              <a:ext uri="{FF2B5EF4-FFF2-40B4-BE49-F238E27FC236}">
                <a16:creationId xmlns:a16="http://schemas.microsoft.com/office/drawing/2014/main" id="{88E62604-C40E-4D56-9D66-FD94B0CA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23" y="3180936"/>
            <a:ext cx="3675888" cy="1962564"/>
          </a:xfrm>
          <a:prstGeom prst="rect">
            <a:avLst/>
          </a:prstGeom>
          <a:solidFill>
            <a:srgbClr val="3538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Google Shape;232;p39"/>
          <p:cNvSpPr txBox="1">
            <a:spLocks noGrp="1"/>
          </p:cNvSpPr>
          <p:nvPr>
            <p:ph type="body" idx="1"/>
          </p:nvPr>
        </p:nvSpPr>
        <p:spPr>
          <a:xfrm>
            <a:off x="4857579" y="2233979"/>
            <a:ext cx="3797592" cy="204689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Dangers:</a:t>
            </a:r>
            <a:endParaRPr lang="en-US" sz="1700" dirty="0"/>
          </a:p>
          <a:p>
            <a:pPr marL="742950" marR="0" lvl="1" indent="-285750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</a:pPr>
            <a:r>
              <a:rPr lang="en-US" sz="1700" dirty="0"/>
              <a:t>B</a:t>
            </a: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urglary</a:t>
            </a:r>
            <a:endParaRPr lang="en-US" sz="1700" dirty="0"/>
          </a:p>
          <a:p>
            <a:pPr marL="742950" marR="0" lvl="1" indent="-285750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</a:pPr>
            <a:r>
              <a:rPr lang="en-US" sz="1700" dirty="0"/>
              <a:t>S</a:t>
            </a: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talking</a:t>
            </a:r>
            <a:endParaRPr lang="en-US" sz="1700" dirty="0"/>
          </a:p>
          <a:p>
            <a:pPr marL="742950" marR="0" lvl="1" indent="-285750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</a:pPr>
            <a:r>
              <a:rPr lang="en-US" sz="1700" dirty="0"/>
              <a:t>K</a:t>
            </a:r>
            <a:r>
              <a:rPr lang="en-US" sz="1700" b="0" i="0" u="none" strike="noStrike" cap="none" dirty="0">
                <a:latin typeface="Trebuchet MS"/>
                <a:ea typeface="Trebuchet MS"/>
                <a:cs typeface="Trebuchet MS"/>
                <a:sym typeface="Trebuchet MS"/>
              </a:rPr>
              <a:t>idnapping </a:t>
            </a:r>
            <a:endParaRPr lang="en-US" sz="1700" dirty="0"/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E007762-4997-4362-A05E-A7C32937D5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b="67341"/>
          <a:stretch/>
        </p:blipFill>
        <p:spPr>
          <a:xfrm>
            <a:off x="652567" y="3370729"/>
            <a:ext cx="3444777" cy="16315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072F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43">
            <a:extLst>
              <a:ext uri="{FF2B5EF4-FFF2-40B4-BE49-F238E27FC236}">
                <a16:creationId xmlns:a16="http://schemas.microsoft.com/office/drawing/2014/main" id="{9A4F1347-8CC2-4724-B8C0-29030ECE1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14788" y="1993107"/>
            <a:ext cx="5129212" cy="3148433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xfrm>
            <a:off x="5400676" y="2490110"/>
            <a:ext cx="3114673" cy="166503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sym typeface="Garamond"/>
              </a:rPr>
              <a:t>Identity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43" name="Google Shape;243;p40"/>
          <p:cNvPicPr preferRelativeResize="0"/>
          <p:nvPr/>
        </p:nvPicPr>
        <p:blipFill rotWithShape="1">
          <a:blip r:embed="rId3"/>
          <a:srcRect r="-1" b="21982"/>
          <a:stretch/>
        </p:blipFill>
        <p:spPr>
          <a:xfrm>
            <a:off x="5536407" y="10"/>
            <a:ext cx="3607593" cy="187636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  <a:noFill/>
        </p:spPr>
      </p:pic>
      <p:pic>
        <p:nvPicPr>
          <p:cNvPr id="242" name="Google Shape;242;p40"/>
          <p:cNvPicPr preferRelativeResize="0"/>
          <p:nvPr/>
        </p:nvPicPr>
        <p:blipFill rotWithShape="1">
          <a:blip r:embed="rId4"/>
          <a:srcRect l="6829" r="1421" b="-5"/>
          <a:stretch/>
        </p:blipFill>
        <p:spPr>
          <a:xfrm>
            <a:off x="3515726" y="-2713"/>
            <a:ext cx="2758363" cy="1879091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  <a:noFill/>
        </p:spPr>
      </p:pic>
      <p:pic>
        <p:nvPicPr>
          <p:cNvPr id="244" name="Google Shape;244;p40"/>
          <p:cNvPicPr preferRelativeResize="0"/>
          <p:nvPr/>
        </p:nvPicPr>
        <p:blipFill rotWithShape="1">
          <a:blip r:embed="rId5"/>
          <a:srcRect l="13681" r="-3" b="-3"/>
          <a:stretch/>
        </p:blipFill>
        <p:spPr>
          <a:xfrm>
            <a:off x="1712709" y="-2715"/>
            <a:ext cx="2545458" cy="1877132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  <a:noFill/>
        </p:spPr>
      </p:pic>
      <p:pic>
        <p:nvPicPr>
          <p:cNvPr id="241" name="Google Shape;241;p40"/>
          <p:cNvPicPr preferRelativeResize="0"/>
          <p:nvPr/>
        </p:nvPicPr>
        <p:blipFill rotWithShape="1">
          <a:blip r:embed="rId6"/>
          <a:srcRect r="-3" b="36311"/>
          <a:stretch/>
        </p:blipFill>
        <p:spPr>
          <a:xfrm>
            <a:off x="20" y="-4676"/>
            <a:ext cx="2441533" cy="1879091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  <a:noFill/>
        </p:spPr>
      </p:pic>
      <p:sp>
        <p:nvSpPr>
          <p:cNvPr id="123" name="Freeform 11">
            <a:extLst>
              <a:ext uri="{FF2B5EF4-FFF2-40B4-BE49-F238E27FC236}">
                <a16:creationId xmlns:a16="http://schemas.microsoft.com/office/drawing/2014/main" id="{32F4D216-10B7-4DCA-A0A1-068E9E32F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995068"/>
            <a:ext cx="5341893" cy="3148433"/>
          </a:xfrm>
          <a:custGeom>
            <a:avLst/>
            <a:gdLst>
              <a:gd name="connsiteX0" fmla="*/ 0 w 7122523"/>
              <a:gd name="connsiteY0" fmla="*/ 4197911 h 4197911"/>
              <a:gd name="connsiteX1" fmla="*/ 7122523 w 7122523"/>
              <a:gd name="connsiteY1" fmla="*/ 4197911 h 4197911"/>
              <a:gd name="connsiteX2" fmla="*/ 5177382 w 7122523"/>
              <a:gd name="connsiteY2" fmla="*/ 0 h 4197911"/>
              <a:gd name="connsiteX3" fmla="*/ 5171159 w 7122523"/>
              <a:gd name="connsiteY3" fmla="*/ 0 h 4197911"/>
              <a:gd name="connsiteX4" fmla="*/ 3981368 w 7122523"/>
              <a:gd name="connsiteY4" fmla="*/ 0 h 4197911"/>
              <a:gd name="connsiteX5" fmla="*/ 2331323 w 7122523"/>
              <a:gd name="connsiteY5" fmla="*/ 0 h 4197911"/>
              <a:gd name="connsiteX6" fmla="*/ 0 w 7122523"/>
              <a:gd name="connsiteY6" fmla="*/ 0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4197911"/>
                </a:moveTo>
                <a:lnTo>
                  <a:pt x="7122523" y="4197911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Google Shape;240;p40"/>
          <p:cNvSpPr txBox="1">
            <a:spLocks noGrp="1"/>
          </p:cNvSpPr>
          <p:nvPr>
            <p:ph type="body" idx="1"/>
          </p:nvPr>
        </p:nvSpPr>
        <p:spPr>
          <a:xfrm>
            <a:off x="628650" y="2143125"/>
            <a:ext cx="3443288" cy="2417919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342900" marR="0" lvl="0" indent="-342900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</a:pPr>
            <a:r>
              <a:rPr lang="en-US" sz="15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Dangers: </a:t>
            </a:r>
            <a:endParaRPr lang="en-US" sz="1500" dirty="0">
              <a:solidFill>
                <a:srgbClr val="FFFFFF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I</a:t>
            </a:r>
            <a:r>
              <a:rPr lang="en-US" sz="15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dentity theft</a:t>
            </a:r>
            <a:endParaRPr lang="en-US" sz="1500" dirty="0">
              <a:solidFill>
                <a:srgbClr val="FFFFFF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dirty="0">
                <a:solidFill>
                  <a:srgbClr val="FFFFFF"/>
                </a:solidFill>
              </a:rPr>
              <a:t>F</a:t>
            </a:r>
            <a:r>
              <a:rPr lang="en-US" sz="15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inancial threat </a:t>
            </a:r>
            <a:endParaRPr lang="en-US" sz="1500" dirty="0">
              <a:solidFill>
                <a:srgbClr val="FFFFFF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dirty="0">
                <a:solidFill>
                  <a:srgbClr val="FFFFFF"/>
                </a:solidFill>
              </a:rPr>
              <a:t>B</a:t>
            </a:r>
            <a:r>
              <a:rPr lang="en-US" sz="1500" b="0" i="0" u="none" strike="noStrike" cap="none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urglary </a:t>
            </a:r>
            <a:endParaRPr lang="en-US" sz="15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DE09615D-24FD-4086-87D4-3BC6FF438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62321" cy="51435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2CD1987F-8813-4F4A-BE57-BB00FB4F0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</p:spPr>
      </p:pic>
      <p:sp>
        <p:nvSpPr>
          <p:cNvPr id="249" name="Google Shape;249;p41"/>
          <p:cNvSpPr txBox="1">
            <a:spLocks noGrp="1"/>
          </p:cNvSpPr>
          <p:nvPr>
            <p:ph type="title"/>
          </p:nvPr>
        </p:nvSpPr>
        <p:spPr>
          <a:xfrm>
            <a:off x="5053700" y="602216"/>
            <a:ext cx="3250360" cy="1090538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-US" b="0" i="0" u="none" strike="noStrike" cap="none" dirty="0">
                <a:solidFill>
                  <a:srgbClr val="C00000"/>
                </a:solidFill>
                <a:sym typeface="Garamond"/>
              </a:rPr>
              <a:t>Asset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34" name="Freeform 67">
            <a:extLst>
              <a:ext uri="{FF2B5EF4-FFF2-40B4-BE49-F238E27FC236}">
                <a16:creationId xmlns:a16="http://schemas.microsoft.com/office/drawing/2014/main" id="{68C00EAE-4816-44D0-8DA9-3F070179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14777"/>
            <a:ext cx="2431597" cy="2028723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D5391212-5277-4C05-9E96-E724C961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31978" y="2112476"/>
            <a:ext cx="2149005" cy="2149005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Freeform 65">
            <a:extLst>
              <a:ext uri="{FF2B5EF4-FFF2-40B4-BE49-F238E27FC236}">
                <a16:creationId xmlns:a16="http://schemas.microsoft.com/office/drawing/2014/main" id="{0B331F10-0144-4133-AB48-EDEFB354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68191" cy="2599430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52" name="Google Shape;252;p41"/>
          <p:cNvPicPr preferRelativeResize="0"/>
          <p:nvPr/>
        </p:nvPicPr>
        <p:blipFill rotWithShape="1">
          <a:blip r:embed="rId4">
            <a:alphaModFix/>
          </a:blip>
          <a:srcRect r="-7" b="17389"/>
          <a:stretch/>
        </p:blipFill>
        <p:spPr>
          <a:xfrm>
            <a:off x="20" y="3233192"/>
            <a:ext cx="2312561" cy="1910308"/>
          </a:xfrm>
          <a:custGeom>
            <a:avLst/>
            <a:gdLst>
              <a:gd name="connsiteX0" fmla="*/ 1464476 w 3083442"/>
              <a:gd name="connsiteY0" fmla="*/ 0 h 2547077"/>
              <a:gd name="connsiteX1" fmla="*/ 3083442 w 3083442"/>
              <a:gd name="connsiteY1" fmla="*/ 1618966 h 2547077"/>
              <a:gd name="connsiteX2" fmla="*/ 2806948 w 3083442"/>
              <a:gd name="connsiteY2" fmla="*/ 2524145 h 2547077"/>
              <a:gd name="connsiteX3" fmla="*/ 2789800 w 3083442"/>
              <a:gd name="connsiteY3" fmla="*/ 2547077 h 2547077"/>
              <a:gd name="connsiteX4" fmla="*/ 139152 w 3083442"/>
              <a:gd name="connsiteY4" fmla="*/ 2547077 h 2547077"/>
              <a:gd name="connsiteX5" fmla="*/ 122004 w 3083442"/>
              <a:gd name="connsiteY5" fmla="*/ 2524145 h 2547077"/>
              <a:gd name="connsiteX6" fmla="*/ 40911 w 3083442"/>
              <a:gd name="connsiteY6" fmla="*/ 2390661 h 2547077"/>
              <a:gd name="connsiteX7" fmla="*/ 0 w 3083442"/>
              <a:gd name="connsiteY7" fmla="*/ 2305737 h 2547077"/>
              <a:gd name="connsiteX8" fmla="*/ 0 w 3083442"/>
              <a:gd name="connsiteY8" fmla="*/ 932195 h 2547077"/>
              <a:gd name="connsiteX9" fmla="*/ 40911 w 3083442"/>
              <a:gd name="connsiteY9" fmla="*/ 847271 h 2547077"/>
              <a:gd name="connsiteX10" fmla="*/ 1464476 w 3083442"/>
              <a:gd name="connsiteY10" fmla="*/ 0 h 2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3442" h="2547077">
                <a:moveTo>
                  <a:pt x="1464476" y="0"/>
                </a:moveTo>
                <a:cubicBezTo>
                  <a:pt x="2358607" y="0"/>
                  <a:pt x="3083442" y="724836"/>
                  <a:pt x="3083442" y="1618966"/>
                </a:cubicBezTo>
                <a:cubicBezTo>
                  <a:pt x="3083442" y="1954265"/>
                  <a:pt x="2981512" y="2265757"/>
                  <a:pt x="2806948" y="2524145"/>
                </a:cubicBezTo>
                <a:lnTo>
                  <a:pt x="2789800" y="2547077"/>
                </a:lnTo>
                <a:lnTo>
                  <a:pt x="139152" y="2547077"/>
                </a:lnTo>
                <a:lnTo>
                  <a:pt x="122004" y="2524145"/>
                </a:lnTo>
                <a:cubicBezTo>
                  <a:pt x="92910" y="2481081"/>
                  <a:pt x="65834" y="2436541"/>
                  <a:pt x="40911" y="2390661"/>
                </a:cubicBezTo>
                <a:lnTo>
                  <a:pt x="0" y="2305737"/>
                </a:lnTo>
                <a:lnTo>
                  <a:pt x="0" y="932195"/>
                </a:lnTo>
                <a:lnTo>
                  <a:pt x="40911" y="847271"/>
                </a:lnTo>
                <a:cubicBezTo>
                  <a:pt x="315065" y="342598"/>
                  <a:pt x="849762" y="0"/>
                  <a:pt x="1464476" y="0"/>
                </a:cubicBezTo>
                <a:close/>
              </a:path>
            </a:pathLst>
          </a:custGeom>
          <a:noFill/>
          <a:effectLst>
            <a:softEdge rad="0"/>
          </a:effectLst>
        </p:spPr>
      </p:pic>
      <p:pic>
        <p:nvPicPr>
          <p:cNvPr id="251" name="Google Shape;251;p41"/>
          <p:cNvPicPr preferRelativeResize="0"/>
          <p:nvPr/>
        </p:nvPicPr>
        <p:blipFill rotWithShape="1">
          <a:blip r:embed="rId5">
            <a:alphaModFix/>
          </a:blip>
          <a:srcRect r="-2" b="-2"/>
          <a:stretch/>
        </p:blipFill>
        <p:spPr>
          <a:xfrm>
            <a:off x="2649552" y="2238121"/>
            <a:ext cx="1916551" cy="1916552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</p:spPr>
      </p:pic>
      <p:pic>
        <p:nvPicPr>
          <p:cNvPr id="253" name="Google Shape;253;p41"/>
          <p:cNvPicPr preferRelativeResize="0"/>
          <p:nvPr/>
        </p:nvPicPr>
        <p:blipFill rotWithShape="1">
          <a:blip r:embed="rId6">
            <a:alphaModFix/>
          </a:blip>
          <a:srcRect l="4535" r="20898" b="4"/>
          <a:stretch/>
        </p:blipFill>
        <p:spPr>
          <a:xfrm>
            <a:off x="20" y="10"/>
            <a:ext cx="2957314" cy="2488561"/>
          </a:xfrm>
          <a:custGeom>
            <a:avLst/>
            <a:gdLst>
              <a:gd name="connsiteX0" fmla="*/ 73119 w 3943111"/>
              <a:gd name="connsiteY0" fmla="*/ 0 h 3318096"/>
              <a:gd name="connsiteX1" fmla="*/ 3572026 w 3943111"/>
              <a:gd name="connsiteY1" fmla="*/ 0 h 3318096"/>
              <a:gd name="connsiteX2" fmla="*/ 3580957 w 3943111"/>
              <a:gd name="connsiteY2" fmla="*/ 11944 h 3318096"/>
              <a:gd name="connsiteX3" fmla="*/ 3943111 w 3943111"/>
              <a:gd name="connsiteY3" fmla="*/ 1197557 h 3318096"/>
              <a:gd name="connsiteX4" fmla="*/ 1822572 w 3943111"/>
              <a:gd name="connsiteY4" fmla="*/ 3318096 h 3318096"/>
              <a:gd name="connsiteX5" fmla="*/ 64188 w 3943111"/>
              <a:gd name="connsiteY5" fmla="*/ 2383171 h 3318096"/>
              <a:gd name="connsiteX6" fmla="*/ 0 w 3943111"/>
              <a:gd name="connsiteY6" fmla="*/ 2277515 h 3318096"/>
              <a:gd name="connsiteX7" fmla="*/ 0 w 3943111"/>
              <a:gd name="connsiteY7" fmla="*/ 117600 h 3318096"/>
              <a:gd name="connsiteX8" fmla="*/ 64188 w 3943111"/>
              <a:gd name="connsiteY8" fmla="*/ 11944 h 331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43111" h="3318096">
                <a:moveTo>
                  <a:pt x="73119" y="0"/>
                </a:moveTo>
                <a:lnTo>
                  <a:pt x="3572026" y="0"/>
                </a:lnTo>
                <a:lnTo>
                  <a:pt x="3580957" y="11944"/>
                </a:lnTo>
                <a:cubicBezTo>
                  <a:pt x="3809602" y="350384"/>
                  <a:pt x="3943111" y="758379"/>
                  <a:pt x="3943111" y="1197557"/>
                </a:cubicBezTo>
                <a:cubicBezTo>
                  <a:pt x="3943111" y="2368699"/>
                  <a:pt x="2993714" y="3318096"/>
                  <a:pt x="1822572" y="3318096"/>
                </a:cubicBezTo>
                <a:cubicBezTo>
                  <a:pt x="1090609" y="3318096"/>
                  <a:pt x="445264" y="2947238"/>
                  <a:pt x="64188" y="2383171"/>
                </a:cubicBezTo>
                <a:lnTo>
                  <a:pt x="0" y="2277515"/>
                </a:lnTo>
                <a:lnTo>
                  <a:pt x="0" y="117600"/>
                </a:lnTo>
                <a:lnTo>
                  <a:pt x="64188" y="11944"/>
                </a:lnTo>
                <a:close/>
              </a:path>
            </a:pathLst>
          </a:custGeom>
          <a:noFill/>
          <a:effectLst>
            <a:softEdge rad="0"/>
          </a:effectLst>
        </p:spPr>
      </p:pic>
      <p:sp>
        <p:nvSpPr>
          <p:cNvPr id="250" name="Google Shape;250;p41"/>
          <p:cNvSpPr txBox="1">
            <a:spLocks noGrp="1"/>
          </p:cNvSpPr>
          <p:nvPr>
            <p:ph type="body" idx="1"/>
          </p:nvPr>
        </p:nvSpPr>
        <p:spPr>
          <a:xfrm>
            <a:off x="5051013" y="1816261"/>
            <a:ext cx="3250101" cy="2729467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marR="0" lvl="0" indent="0" rtl="0">
              <a:spcBef>
                <a:spcPts val="64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Dangers: </a:t>
            </a:r>
            <a:endParaRPr lang="en-US" sz="1500" dirty="0">
              <a:solidFill>
                <a:srgbClr val="000000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dirty="0">
                <a:solidFill>
                  <a:srgbClr val="000000"/>
                </a:solidFill>
              </a:rPr>
              <a:t>F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inancial threat</a:t>
            </a:r>
            <a:endParaRPr lang="en-US" sz="1500" dirty="0">
              <a:solidFill>
                <a:srgbClr val="000000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dirty="0">
                <a:solidFill>
                  <a:srgbClr val="000000"/>
                </a:solidFill>
              </a:rPr>
              <a:t>B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urglary</a:t>
            </a:r>
            <a:endParaRPr lang="en-US" sz="1500" dirty="0">
              <a:solidFill>
                <a:srgbClr val="000000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dirty="0">
                <a:solidFill>
                  <a:srgbClr val="000000"/>
                </a:solidFill>
              </a:rPr>
              <a:t>D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igital kidnapping</a:t>
            </a:r>
            <a:endParaRPr lang="en-US" sz="1500" dirty="0">
              <a:solidFill>
                <a:srgbClr val="000000"/>
              </a:solidFill>
            </a:endParaRPr>
          </a:p>
          <a:p>
            <a:pPr marL="742950" marR="0" lvl="1" indent="-285750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–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Explicit websites </a:t>
            </a:r>
            <a:endParaRPr lang="en-US" sz="15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 txBox="1">
            <a:spLocks noGrp="1"/>
          </p:cNvSpPr>
          <p:nvPr>
            <p:ph type="title"/>
          </p:nvPr>
        </p:nvSpPr>
        <p:spPr>
          <a:xfrm>
            <a:off x="5087132" y="496914"/>
            <a:ext cx="3483937" cy="216683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B30838"/>
              </a:buClr>
              <a:buSzPts val="4000"/>
            </a:pPr>
            <a:r>
              <a:rPr lang="en-US" sz="6000" b="0" i="0" u="none" strike="noStrike" kern="1200" cap="none" dirty="0">
                <a:solidFill>
                  <a:schemeClr val="tx1"/>
                </a:solidFill>
                <a:latin typeface="+mj-lt"/>
                <a:ea typeface="+mj-ea"/>
                <a:cs typeface="+mj-cs"/>
                <a:sym typeface="Garamond"/>
              </a:rPr>
              <a:t>WHAT IS VIPER?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7" name="Google Shape;367;p51"/>
          <p:cNvSpPr txBox="1">
            <a:spLocks noGrp="1"/>
          </p:cNvSpPr>
          <p:nvPr>
            <p:ph type="body" idx="1"/>
          </p:nvPr>
        </p:nvSpPr>
        <p:spPr>
          <a:xfrm>
            <a:off x="4381461" y="3005750"/>
            <a:ext cx="4518095" cy="1801639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 lnSpcReduction="10000"/>
          </a:bodyPr>
          <a:lstStyle/>
          <a:p>
            <a:pPr marL="0" marR="0" lv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</a:pPr>
            <a:r>
              <a:rPr lang="en-US" sz="1700" b="0" i="0" u="none" strike="noStrike" kern="1200" cap="none" dirty="0">
                <a:solidFill>
                  <a:schemeClr val="tx1"/>
                </a:solidFill>
                <a:latin typeface="+mn-lt"/>
                <a:ea typeface="+mn-ea"/>
                <a:cs typeface="+mn-cs"/>
                <a:sym typeface="Trebuchet MS"/>
              </a:rPr>
              <a:t>VIPER is the Visual Inspection of Personally Exposed Records</a:t>
            </a:r>
          </a:p>
          <a:p>
            <a:pPr marL="285750" marR="0" lvl="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 perspectives of private content</a:t>
            </a:r>
          </a:p>
          <a:p>
            <a:pPr marL="285750" marR="0" lvl="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Propose mitigation techniques and libraries</a:t>
            </a:r>
          </a:p>
          <a:p>
            <a:pPr marL="285750" marR="0" lvl="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Research privacy in the domains of social media, smart cities, and connected networks</a:t>
            </a:r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629586" cy="51435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9" name="Google Shape;369;p51" descr="https://lh6.googleusercontent.com/ZWbJNgu9mQOiFMK6DR6B13aMxv1QyI1Sg7ENxf51pXZO8VdFT44NtFp_uQRINoW0mTFunfEohqTPOpbNGK6dJFPV1RFBRhx_yhZecT2OYoYBkCYw-zm8QmLdTtxTgN0zU_MM05N5tc0"/>
          <p:cNvPicPr preferRelativeResize="0"/>
          <p:nvPr/>
        </p:nvPicPr>
        <p:blipFill rotWithShape="1">
          <a:blip r:embed="rId3"/>
          <a:srcRect b="28280"/>
          <a:stretch/>
        </p:blipFill>
        <p:spPr>
          <a:xfrm>
            <a:off x="20" y="10"/>
            <a:ext cx="4518095" cy="51434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B30838"/>
              </a:buClr>
              <a:buSzPts val="6000"/>
              <a:buFont typeface="Garamond"/>
              <a:buNone/>
            </a:pPr>
            <a:r>
              <a:rPr lang="en" sz="6000" b="0" i="0" u="none" strike="noStrike" cap="none">
                <a:solidFill>
                  <a:srgbClr val="B30838"/>
                </a:solidFill>
                <a:latin typeface="Garamond"/>
                <a:ea typeface="Garamond"/>
                <a:cs typeface="Garamond"/>
                <a:sym typeface="Garamond"/>
              </a:rPr>
              <a:t>Mitigation Techniques</a:t>
            </a:r>
            <a:endParaRPr sz="6000" b="0" i="0" u="none" strike="noStrike" cap="none">
              <a:solidFill>
                <a:srgbClr val="B3083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76" name="Google Shape;376;p5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9</a:t>
            </a:fld>
            <a:endParaRPr sz="12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98C3B4-AACD-4D2C-8232-38AE7FD08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030" y="1021127"/>
            <a:ext cx="7413171" cy="3533995"/>
          </a:xfrm>
          <a:prstGeom prst="rect">
            <a:avLst/>
          </a:prstGeom>
        </p:spPr>
      </p:pic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326</Words>
  <Application>Microsoft Macintosh PowerPoint</Application>
  <PresentationFormat>On-screen Show (16:9)</PresentationFormat>
  <Paragraphs>59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Lato</vt:lpstr>
      <vt:lpstr>Trebuchet MS</vt:lpstr>
      <vt:lpstr>Calibri</vt:lpstr>
      <vt:lpstr>Arial</vt:lpstr>
      <vt:lpstr>Garamond</vt:lpstr>
      <vt:lpstr>Impact</vt:lpstr>
      <vt:lpstr>Office Theme</vt:lpstr>
      <vt:lpstr>Main Event</vt:lpstr>
      <vt:lpstr>VIPERlib</vt:lpstr>
      <vt:lpstr>Overview</vt:lpstr>
      <vt:lpstr>Examples</vt:lpstr>
      <vt:lpstr>Visual Privacy Leak Example Hawaii Emergency Agency  source: Twitter </vt:lpstr>
      <vt:lpstr>Location</vt:lpstr>
      <vt:lpstr>Identity</vt:lpstr>
      <vt:lpstr>Asset</vt:lpstr>
      <vt:lpstr>WHAT IS VIPER?</vt:lpstr>
      <vt:lpstr>Mitigation Techniques</vt:lpstr>
      <vt:lpstr>Redaction Spectrum</vt:lpstr>
      <vt:lpstr>Adversarial Noise Example</vt:lpstr>
      <vt:lpstr>VIPERLib Project</vt:lpstr>
      <vt:lpstr>Additional Tasks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VIPER</dc:title>
  <dc:creator>Jasmine DeHart</dc:creator>
  <cp:lastModifiedBy>DeHart, Jasmine M.</cp:lastModifiedBy>
  <cp:revision>26</cp:revision>
  <dcterms:created xsi:type="dcterms:W3CDTF">2018-11-08T22:59:29Z</dcterms:created>
  <dcterms:modified xsi:type="dcterms:W3CDTF">2021-06-24T16:53:05Z</dcterms:modified>
</cp:coreProperties>
</file>